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jpeg" ContentType="image/jpeg"/>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4"/>
  </p:notesMasterIdLst>
  <p:sldIdLst>
    <p:sldId id="256" r:id="rId2"/>
    <p:sldId id="312" r:id="rId3"/>
    <p:sldId id="313" r:id="rId4"/>
    <p:sldId id="318" r:id="rId5"/>
    <p:sldId id="319" r:id="rId6"/>
    <p:sldId id="340" r:id="rId7"/>
    <p:sldId id="341" r:id="rId8"/>
    <p:sldId id="342" r:id="rId9"/>
    <p:sldId id="343" r:id="rId10"/>
    <p:sldId id="344" r:id="rId11"/>
    <p:sldId id="345" r:id="rId12"/>
    <p:sldId id="346" r:id="rId13"/>
    <p:sldId id="347" r:id="rId14"/>
    <p:sldId id="348" r:id="rId15"/>
    <p:sldId id="349" r:id="rId16"/>
    <p:sldId id="350" r:id="rId17"/>
    <p:sldId id="351" r:id="rId18"/>
    <p:sldId id="352" r:id="rId19"/>
    <p:sldId id="353" r:id="rId20"/>
    <p:sldId id="354" r:id="rId21"/>
    <p:sldId id="355" r:id="rId22"/>
    <p:sldId id="356" r:id="rId23"/>
    <p:sldId id="357" r:id="rId24"/>
    <p:sldId id="358" r:id="rId25"/>
    <p:sldId id="359" r:id="rId26"/>
    <p:sldId id="360" r:id="rId27"/>
    <p:sldId id="361" r:id="rId28"/>
    <p:sldId id="362" r:id="rId29"/>
    <p:sldId id="363" r:id="rId30"/>
    <p:sldId id="364" r:id="rId31"/>
    <p:sldId id="365" r:id="rId32"/>
    <p:sldId id="366" r:id="rId33"/>
    <p:sldId id="367" r:id="rId34"/>
    <p:sldId id="368" r:id="rId35"/>
    <p:sldId id="369" r:id="rId36"/>
    <p:sldId id="370" r:id="rId37"/>
    <p:sldId id="371" r:id="rId38"/>
    <p:sldId id="372" r:id="rId39"/>
    <p:sldId id="373" r:id="rId40"/>
    <p:sldId id="374" r:id="rId41"/>
    <p:sldId id="375" r:id="rId42"/>
    <p:sldId id="376" r:id="rId43"/>
  </p:sldIdLst>
  <p:sldSz cx="9144000" cy="5143500" type="screen16x9"/>
  <p:notesSz cx="6858000" cy="9144000"/>
  <p:embeddedFontLst>
    <p:embeddedFont>
      <p:font typeface="Roboto" charset="0"/>
      <p:regular r:id="rId45"/>
      <p:bold r:id="rId46"/>
      <p:italic r:id="rId47"/>
      <p:boldItalic r:id="rId48"/>
    </p:embeddedFont>
    <p:embeddedFont>
      <p:font typeface="Bebas Neue" charset="0"/>
      <p:regular r:id="rId49"/>
    </p:embeddedFont>
    <p:embeddedFont>
      <p:font typeface="Calibri"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B0B0F654-2484-4604-AFE5-F51887BAA907}">
  <a:tblStyle styleId="{B0B0F654-2484-4604-AFE5-F51887BAA9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88" autoAdjust="0"/>
    <p:restoredTop sz="94624" autoAdjust="0"/>
  </p:normalViewPr>
  <p:slideViewPr>
    <p:cSldViewPr snapToGrid="0">
      <p:cViewPr>
        <p:scale>
          <a:sx n="100" d="100"/>
          <a:sy n="100" d="100"/>
        </p:scale>
        <p:origin x="-516" y="36"/>
      </p:cViewPr>
      <p:guideLst>
        <p:guide orient="horz" pos="340"/>
        <p:guide pos="2880"/>
      </p:guideLst>
    </p:cSldViewPr>
  </p:slideViewPr>
  <p:outlineViewPr>
    <p:cViewPr>
      <p:scale>
        <a:sx n="33" d="100"/>
        <a:sy n="33" d="100"/>
      </p:scale>
      <p:origin x="48" y="396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xmlns="" val="32307588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682288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c356846b0016d87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c356846b0016d87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86ca632bb8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86ca632bb8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728708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c356846b0016d87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c356846b0016d87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c356846b0016d87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c356846b0016d8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56846b0016d87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56846b0016d87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c356846b0016d87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c356846b0016d87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25d554ee95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25d554ee9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25d554ee95_0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25d554ee9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25d554ee95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25d554ee9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25d554ee95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25d554ee9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86ca632bb8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86ca632bb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5414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25d554ee95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25d554ee9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25d554ee95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25d554ee9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25d554ee95_0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25d554ee9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25d554ee95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25d554ee9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25d554ee95_0_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25d554ee9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25d554ee95_0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25d554ee9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25d554ee95_0_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25d554ee9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25d554ee95_0_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25d554ee9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25d554ee95_0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25d554ee9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25d554ee95_0_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25d554ee9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86ca632bb8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86ca632bb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8030235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25d554ee95_0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25d554ee9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86ca632bb8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86ca632bb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47875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2"/>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2"/>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
          <p:cNvSpPr txBox="1">
            <a:spLocks noGrp="1"/>
          </p:cNvSpPr>
          <p:nvPr>
            <p:ph type="ctrTitle"/>
          </p:nvPr>
        </p:nvSpPr>
        <p:spPr>
          <a:xfrm>
            <a:off x="1009200" y="1741047"/>
            <a:ext cx="7125600" cy="1147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100">
                <a:solidFill>
                  <a:srgbClr val="FFFFFF"/>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5" name="Google Shape;165;p2"/>
          <p:cNvSpPr txBox="1">
            <a:spLocks noGrp="1"/>
          </p:cNvSpPr>
          <p:nvPr>
            <p:ph type="subTitle" idx="1"/>
          </p:nvPr>
        </p:nvSpPr>
        <p:spPr>
          <a:xfrm>
            <a:off x="1009200" y="2888246"/>
            <a:ext cx="7125600" cy="514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800">
                <a:solidFill>
                  <a:srgbClr val="00F4AD"/>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7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76"/>
        <p:cNvGrpSpPr/>
        <p:nvPr/>
      </p:nvGrpSpPr>
      <p:grpSpPr>
        <a:xfrm>
          <a:off x="0" y="0"/>
          <a:ext cx="0" cy="0"/>
          <a:chOff x="0" y="0"/>
          <a:chExt cx="0" cy="0"/>
        </a:xfrm>
      </p:grpSpPr>
      <p:grpSp>
        <p:nvGrpSpPr>
          <p:cNvPr id="877" name="Google Shape;877;p13"/>
          <p:cNvGrpSpPr/>
          <p:nvPr/>
        </p:nvGrpSpPr>
        <p:grpSpPr>
          <a:xfrm>
            <a:off x="392675" y="1621008"/>
            <a:ext cx="3009700" cy="1564192"/>
            <a:chOff x="392675" y="1513033"/>
            <a:chExt cx="3009700" cy="1564192"/>
          </a:xfrm>
        </p:grpSpPr>
        <p:sp>
          <p:nvSpPr>
            <p:cNvPr id="878" name="Google Shape;878;p13"/>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13"/>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889" name="Google Shape;889;p13"/>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13"/>
            <p:cNvGrpSpPr/>
            <p:nvPr/>
          </p:nvGrpSpPr>
          <p:grpSpPr>
            <a:xfrm>
              <a:off x="392675" y="1922525"/>
              <a:ext cx="336300" cy="1154701"/>
              <a:chOff x="392675" y="1955343"/>
              <a:chExt cx="336300" cy="1116300"/>
            </a:xfrm>
          </p:grpSpPr>
          <p:cxnSp>
            <p:nvCxnSpPr>
              <p:cNvPr id="893" name="Google Shape;893;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894" name="Google Shape;894;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895" name="Google Shape;895;p13"/>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896" name="Google Shape;896;p13"/>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3"/>
          <p:cNvGrpSpPr/>
          <p:nvPr/>
        </p:nvGrpSpPr>
        <p:grpSpPr>
          <a:xfrm>
            <a:off x="3363525" y="1622521"/>
            <a:ext cx="3042600" cy="1562680"/>
            <a:chOff x="3363525" y="1622521"/>
            <a:chExt cx="3042600" cy="1562680"/>
          </a:xfrm>
        </p:grpSpPr>
        <p:grpSp>
          <p:nvGrpSpPr>
            <p:cNvPr id="901" name="Google Shape;901;p13"/>
            <p:cNvGrpSpPr/>
            <p:nvPr/>
          </p:nvGrpSpPr>
          <p:grpSpPr>
            <a:xfrm>
              <a:off x="3363525" y="1622521"/>
              <a:ext cx="3042600" cy="877163"/>
              <a:chOff x="3363525" y="1503696"/>
              <a:chExt cx="3042600" cy="877163"/>
            </a:xfrm>
          </p:grpSpPr>
          <p:sp>
            <p:nvSpPr>
              <p:cNvPr id="902" name="Google Shape;902;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5" name="Google Shape;915;p13"/>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916" name="Google Shape;916;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0" name="Google Shape;920;p13"/>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921" name="Google Shape;921;p13"/>
            <p:cNvGrpSpPr/>
            <p:nvPr/>
          </p:nvGrpSpPr>
          <p:grpSpPr>
            <a:xfrm>
              <a:off x="3369450" y="2030500"/>
              <a:ext cx="227100" cy="1154701"/>
              <a:chOff x="418775" y="1955343"/>
              <a:chExt cx="227100" cy="1116300"/>
            </a:xfrm>
          </p:grpSpPr>
          <p:cxnSp>
            <p:nvCxnSpPr>
              <p:cNvPr id="922" name="Google Shape;922;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23" name="Google Shape;923;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24" name="Google Shape;924;p13"/>
          <p:cNvGrpSpPr/>
          <p:nvPr/>
        </p:nvGrpSpPr>
        <p:grpSpPr>
          <a:xfrm>
            <a:off x="6368275" y="1619796"/>
            <a:ext cx="3003300" cy="1565405"/>
            <a:chOff x="6368275" y="1619796"/>
            <a:chExt cx="3003300" cy="1565405"/>
          </a:xfrm>
        </p:grpSpPr>
        <p:grpSp>
          <p:nvGrpSpPr>
            <p:cNvPr id="925" name="Google Shape;925;p13"/>
            <p:cNvGrpSpPr/>
            <p:nvPr/>
          </p:nvGrpSpPr>
          <p:grpSpPr>
            <a:xfrm>
              <a:off x="6368275" y="1619796"/>
              <a:ext cx="3003300" cy="877163"/>
              <a:chOff x="3363525" y="1503696"/>
              <a:chExt cx="3003300" cy="877163"/>
            </a:xfrm>
          </p:grpSpPr>
          <p:cxnSp>
            <p:nvCxnSpPr>
              <p:cNvPr id="926" name="Google Shape;926;p13"/>
              <p:cNvCxnSpPr/>
              <p:nvPr/>
            </p:nvCxnSpPr>
            <p:spPr>
              <a:xfrm>
                <a:off x="4565325" y="1925200"/>
                <a:ext cx="1801500" cy="0"/>
              </a:xfrm>
              <a:prstGeom prst="straightConnector1">
                <a:avLst/>
              </a:prstGeom>
              <a:noFill/>
              <a:ln w="9525" cap="flat" cmpd="sng">
                <a:solidFill>
                  <a:schemeClr val="dk2"/>
                </a:solidFill>
                <a:prstDash val="solid"/>
                <a:round/>
                <a:headEnd type="none" w="med" len="med"/>
                <a:tailEnd type="oval" w="med" len="med"/>
              </a:ln>
            </p:spPr>
          </p:cxnSp>
          <p:sp>
            <p:nvSpPr>
              <p:cNvPr id="927" name="Google Shape;927;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 name="Google Shape;940;p13"/>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941" name="Google Shape;941;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13"/>
            <p:cNvGrpSpPr/>
            <p:nvPr/>
          </p:nvGrpSpPr>
          <p:grpSpPr>
            <a:xfrm>
              <a:off x="6374325" y="2030500"/>
              <a:ext cx="227100" cy="1154701"/>
              <a:chOff x="418775" y="1955343"/>
              <a:chExt cx="227100" cy="1116300"/>
            </a:xfrm>
          </p:grpSpPr>
          <p:cxnSp>
            <p:nvCxnSpPr>
              <p:cNvPr id="946" name="Google Shape;946;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48" name="Google Shape;948;p13"/>
          <p:cNvGrpSpPr/>
          <p:nvPr/>
        </p:nvGrpSpPr>
        <p:grpSpPr>
          <a:xfrm>
            <a:off x="1463060" y="-2483486"/>
            <a:ext cx="7884219" cy="3433770"/>
            <a:chOff x="24125" y="294775"/>
            <a:chExt cx="7767703" cy="3383025"/>
          </a:xfrm>
        </p:grpSpPr>
        <p:sp>
          <p:nvSpPr>
            <p:cNvPr id="949" name="Google Shape;949;p13"/>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3"/>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3"/>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3"/>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3"/>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3"/>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3"/>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3"/>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3"/>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3"/>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3"/>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3"/>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3"/>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3"/>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3"/>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3"/>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3"/>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3"/>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3"/>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3"/>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3"/>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3"/>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3"/>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3"/>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3"/>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3"/>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3"/>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3"/>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3"/>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13"/>
          <p:cNvGrpSpPr/>
          <p:nvPr/>
        </p:nvGrpSpPr>
        <p:grpSpPr>
          <a:xfrm>
            <a:off x="8757750" y="2728975"/>
            <a:ext cx="1552150" cy="3475150"/>
            <a:chOff x="327125" y="2375600"/>
            <a:chExt cx="1552150" cy="3475150"/>
          </a:xfrm>
        </p:grpSpPr>
        <p:sp>
          <p:nvSpPr>
            <p:cNvPr id="1044" name="Google Shape;1044;p13"/>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13"/>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6" name="Google Shape;1066;p13"/>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67" name="Google Shape;1067;p13"/>
          <p:cNvSpPr txBox="1">
            <a:spLocks noGrp="1"/>
          </p:cNvSpPr>
          <p:nvPr>
            <p:ph type="title" idx="2"/>
          </p:nvPr>
        </p:nvSpPr>
        <p:spPr>
          <a:xfrm>
            <a:off x="720000" y="2868050"/>
            <a:ext cx="14667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8" name="Google Shape;1068;p13"/>
          <p:cNvSpPr txBox="1">
            <a:spLocks noGrp="1"/>
          </p:cNvSpPr>
          <p:nvPr>
            <p:ph type="title" idx="3" hasCustomPrompt="1"/>
          </p:nvPr>
        </p:nvSpPr>
        <p:spPr>
          <a:xfrm>
            <a:off x="878350" y="1766925"/>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9" name="Google Shape;1069;p13"/>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0" name="Google Shape;1070;p13"/>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1" name="Google Shape;1071;p13"/>
          <p:cNvSpPr txBox="1">
            <a:spLocks noGrp="1"/>
          </p:cNvSpPr>
          <p:nvPr>
            <p:ph type="title" idx="6" hasCustomPrompt="1"/>
          </p:nvPr>
        </p:nvSpPr>
        <p:spPr>
          <a:xfrm>
            <a:off x="382835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2" name="Google Shape;1072;p13"/>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3" name="Google Shape;1073;p13"/>
          <p:cNvSpPr txBox="1">
            <a:spLocks noGrp="1"/>
          </p:cNvSpPr>
          <p:nvPr>
            <p:ph type="title" idx="8"/>
          </p:nvPr>
        </p:nvSpPr>
        <p:spPr>
          <a:xfrm>
            <a:off x="6672300" y="2868050"/>
            <a:ext cx="13683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4" name="Google Shape;1074;p13"/>
          <p:cNvSpPr txBox="1">
            <a:spLocks noGrp="1"/>
          </p:cNvSpPr>
          <p:nvPr>
            <p:ph type="title" idx="9" hasCustomPrompt="1"/>
          </p:nvPr>
        </p:nvSpPr>
        <p:spPr>
          <a:xfrm>
            <a:off x="683250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5" name="Google Shape;1075;p13"/>
          <p:cNvSpPr/>
          <p:nvPr/>
        </p:nvSpPr>
        <p:spPr>
          <a:xfrm rot="5400000">
            <a:off x="5004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rot="5400000">
            <a:off x="5019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rot="5400000">
            <a:off x="5004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rot="5400000">
            <a:off x="5019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rot="5400000">
            <a:off x="5004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rot="5400000">
            <a:off x="5019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753384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081"/>
        <p:cNvGrpSpPr/>
        <p:nvPr/>
      </p:nvGrpSpPr>
      <p:grpSpPr>
        <a:xfrm>
          <a:off x="0" y="0"/>
          <a:ext cx="0" cy="0"/>
          <a:chOff x="0" y="0"/>
          <a:chExt cx="0" cy="0"/>
        </a:xfrm>
      </p:grpSpPr>
      <p:cxnSp>
        <p:nvCxnSpPr>
          <p:cNvPr id="1082" name="Google Shape;1082;p14"/>
          <p:cNvCxnSpPr/>
          <p:nvPr/>
        </p:nvCxnSpPr>
        <p:spPr>
          <a:xfrm>
            <a:off x="-13375" y="2030650"/>
            <a:ext cx="473400" cy="0"/>
          </a:xfrm>
          <a:prstGeom prst="straightConnector1">
            <a:avLst/>
          </a:prstGeom>
          <a:noFill/>
          <a:ln w="9525" cap="flat" cmpd="sng">
            <a:solidFill>
              <a:schemeClr val="dk2"/>
            </a:solidFill>
            <a:prstDash val="solid"/>
            <a:round/>
            <a:headEnd type="none" w="med" len="med"/>
            <a:tailEnd type="none" w="med" len="med"/>
          </a:ln>
        </p:spPr>
      </p:cxnSp>
      <p:grpSp>
        <p:nvGrpSpPr>
          <p:cNvPr id="1083" name="Google Shape;1083;p14"/>
          <p:cNvGrpSpPr/>
          <p:nvPr/>
        </p:nvGrpSpPr>
        <p:grpSpPr>
          <a:xfrm>
            <a:off x="392675" y="1621008"/>
            <a:ext cx="3009700" cy="1564192"/>
            <a:chOff x="392675" y="1513033"/>
            <a:chExt cx="3009700" cy="1564192"/>
          </a:xfrm>
        </p:grpSpPr>
        <p:sp>
          <p:nvSpPr>
            <p:cNvPr id="1084" name="Google Shape;1084;p14"/>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4" name="Google Shape;1094;p14"/>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1095" name="Google Shape;1095;p14"/>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8" name="Google Shape;1098;p14"/>
            <p:cNvGrpSpPr/>
            <p:nvPr/>
          </p:nvGrpSpPr>
          <p:grpSpPr>
            <a:xfrm>
              <a:off x="392675" y="1922525"/>
              <a:ext cx="336300" cy="1154701"/>
              <a:chOff x="392675" y="1955343"/>
              <a:chExt cx="336300" cy="1116300"/>
            </a:xfrm>
          </p:grpSpPr>
          <p:cxnSp>
            <p:nvCxnSpPr>
              <p:cNvPr id="1099" name="Google Shape;1099;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00" name="Google Shape;1100;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1101" name="Google Shape;1101;p14"/>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1102" name="Google Shape;1102;p14"/>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4"/>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4"/>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4"/>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14"/>
          <p:cNvGrpSpPr/>
          <p:nvPr/>
        </p:nvGrpSpPr>
        <p:grpSpPr>
          <a:xfrm>
            <a:off x="3363525" y="1622521"/>
            <a:ext cx="3042600" cy="1562680"/>
            <a:chOff x="3363525" y="1622521"/>
            <a:chExt cx="3042600" cy="1562680"/>
          </a:xfrm>
        </p:grpSpPr>
        <p:grpSp>
          <p:nvGrpSpPr>
            <p:cNvPr id="1107" name="Google Shape;1107;p14"/>
            <p:cNvGrpSpPr/>
            <p:nvPr/>
          </p:nvGrpSpPr>
          <p:grpSpPr>
            <a:xfrm>
              <a:off x="3363525" y="1622521"/>
              <a:ext cx="3042600" cy="877163"/>
              <a:chOff x="3363525" y="1503696"/>
              <a:chExt cx="3042600" cy="877163"/>
            </a:xfrm>
          </p:grpSpPr>
          <p:sp>
            <p:nvSpPr>
              <p:cNvPr id="1108" name="Google Shape;1108;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1" name="Google Shape;1121;p14"/>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1122" name="Google Shape;1122;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6" name="Google Shape;1126;p14"/>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1127" name="Google Shape;1127;p14"/>
            <p:cNvGrpSpPr/>
            <p:nvPr/>
          </p:nvGrpSpPr>
          <p:grpSpPr>
            <a:xfrm>
              <a:off x="3369450" y="2030500"/>
              <a:ext cx="227100" cy="1154701"/>
              <a:chOff x="418775" y="1955343"/>
              <a:chExt cx="227100" cy="1116300"/>
            </a:xfrm>
          </p:grpSpPr>
          <p:cxnSp>
            <p:nvCxnSpPr>
              <p:cNvPr id="1128" name="Google Shape;1128;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29" name="Google Shape;1129;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30" name="Google Shape;1130;p14"/>
          <p:cNvGrpSpPr/>
          <p:nvPr/>
        </p:nvGrpSpPr>
        <p:grpSpPr>
          <a:xfrm>
            <a:off x="6368275" y="1619796"/>
            <a:ext cx="1299390" cy="1565405"/>
            <a:chOff x="6368275" y="1619796"/>
            <a:chExt cx="1299390" cy="1565405"/>
          </a:xfrm>
        </p:grpSpPr>
        <p:grpSp>
          <p:nvGrpSpPr>
            <p:cNvPr id="1131" name="Google Shape;1131;p14"/>
            <p:cNvGrpSpPr/>
            <p:nvPr/>
          </p:nvGrpSpPr>
          <p:grpSpPr>
            <a:xfrm>
              <a:off x="6368275" y="1619796"/>
              <a:ext cx="1299390" cy="877163"/>
              <a:chOff x="3363525" y="1503696"/>
              <a:chExt cx="1299390" cy="877163"/>
            </a:xfrm>
          </p:grpSpPr>
          <p:sp>
            <p:nvSpPr>
              <p:cNvPr id="1132" name="Google Shape;1132;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5" name="Google Shape;1145;p14"/>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1146" name="Google Shape;1146;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4"/>
            <p:cNvGrpSpPr/>
            <p:nvPr/>
          </p:nvGrpSpPr>
          <p:grpSpPr>
            <a:xfrm>
              <a:off x="6374325" y="2030500"/>
              <a:ext cx="227100" cy="1154701"/>
              <a:chOff x="418775" y="1955343"/>
              <a:chExt cx="227100" cy="1116300"/>
            </a:xfrm>
          </p:grpSpPr>
          <p:cxnSp>
            <p:nvCxnSpPr>
              <p:cNvPr id="1151" name="Google Shape;1151;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53" name="Google Shape;1153;p14"/>
          <p:cNvGrpSpPr/>
          <p:nvPr/>
        </p:nvGrpSpPr>
        <p:grpSpPr>
          <a:xfrm flipH="1">
            <a:off x="-274340" y="-2483486"/>
            <a:ext cx="7884219" cy="3433770"/>
            <a:chOff x="24125" y="294775"/>
            <a:chExt cx="7767703" cy="3383025"/>
          </a:xfrm>
        </p:grpSpPr>
        <p:sp>
          <p:nvSpPr>
            <p:cNvPr id="1154" name="Google Shape;1154;p14"/>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4"/>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4"/>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4"/>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4"/>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4"/>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4"/>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4"/>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4"/>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4"/>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4"/>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4"/>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4"/>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4"/>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4"/>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4"/>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4"/>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4"/>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4"/>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4"/>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4"/>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4"/>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4"/>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4"/>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4"/>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4"/>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4"/>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4"/>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4"/>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4"/>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4"/>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4"/>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4"/>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4"/>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4"/>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4"/>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4"/>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4"/>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4"/>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4"/>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4"/>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4"/>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4"/>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4"/>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4"/>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4"/>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4"/>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4"/>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4"/>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4"/>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4"/>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4"/>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4"/>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4"/>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4"/>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4"/>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4"/>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4"/>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4"/>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4"/>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4"/>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4"/>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4"/>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4"/>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4"/>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4"/>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4"/>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4"/>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4"/>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4"/>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4"/>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4"/>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4"/>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4"/>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4"/>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4"/>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4"/>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4"/>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14"/>
          <p:cNvGrpSpPr/>
          <p:nvPr/>
        </p:nvGrpSpPr>
        <p:grpSpPr>
          <a:xfrm>
            <a:off x="8757750" y="2728975"/>
            <a:ext cx="1552150" cy="3475150"/>
            <a:chOff x="327125" y="2375600"/>
            <a:chExt cx="1552150" cy="3475150"/>
          </a:xfrm>
        </p:grpSpPr>
        <p:sp>
          <p:nvSpPr>
            <p:cNvPr id="1249" name="Google Shape;1249;p14"/>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4"/>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4"/>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4"/>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4"/>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4"/>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4"/>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4"/>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4"/>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4"/>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4"/>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4"/>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4"/>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4"/>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4"/>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4"/>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4"/>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4"/>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4"/>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4"/>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4"/>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1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1" name="Google Shape;1271;p14"/>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2" name="Google Shape;1272;p14"/>
          <p:cNvSpPr txBox="1">
            <a:spLocks noGrp="1"/>
          </p:cNvSpPr>
          <p:nvPr>
            <p:ph type="title" idx="2"/>
          </p:nvPr>
        </p:nvSpPr>
        <p:spPr>
          <a:xfrm>
            <a:off x="7200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3" name="Google Shape;1273;p14"/>
          <p:cNvSpPr txBox="1">
            <a:spLocks noGrp="1"/>
          </p:cNvSpPr>
          <p:nvPr>
            <p:ph type="title" idx="3" hasCustomPrompt="1"/>
          </p:nvPr>
        </p:nvSpPr>
        <p:spPr>
          <a:xfrm>
            <a:off x="87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4" name="Google Shape;1274;p14"/>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5" name="Google Shape;1275;p14"/>
          <p:cNvSpPr txBox="1">
            <a:spLocks noGrp="1"/>
          </p:cNvSpPr>
          <p:nvPr>
            <p:ph type="title" idx="5"/>
          </p:nvPr>
        </p:nvSpPr>
        <p:spPr>
          <a:xfrm>
            <a:off x="3666725"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6" name="Google Shape;1276;p14"/>
          <p:cNvSpPr txBox="1">
            <a:spLocks noGrp="1"/>
          </p:cNvSpPr>
          <p:nvPr>
            <p:ph type="title" idx="6" hasCustomPrompt="1"/>
          </p:nvPr>
        </p:nvSpPr>
        <p:spPr>
          <a:xfrm>
            <a:off x="382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7" name="Google Shape;1277;p14"/>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8" name="Google Shape;1278;p14"/>
          <p:cNvSpPr txBox="1">
            <a:spLocks noGrp="1"/>
          </p:cNvSpPr>
          <p:nvPr>
            <p:ph type="title" idx="8"/>
          </p:nvPr>
        </p:nvSpPr>
        <p:spPr>
          <a:xfrm>
            <a:off x="66723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9" name="Google Shape;1279;p14"/>
          <p:cNvSpPr txBox="1">
            <a:spLocks noGrp="1"/>
          </p:cNvSpPr>
          <p:nvPr>
            <p:ph type="title" idx="9" hasCustomPrompt="1"/>
          </p:nvPr>
        </p:nvSpPr>
        <p:spPr>
          <a:xfrm>
            <a:off x="683250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80" name="Google Shape;1280;p14"/>
          <p:cNvSpPr/>
          <p:nvPr/>
        </p:nvSpPr>
        <p:spPr>
          <a:xfrm rot="5400000">
            <a:off x="84951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4"/>
          <p:cNvSpPr/>
          <p:nvPr/>
        </p:nvSpPr>
        <p:spPr>
          <a:xfrm rot="5400000">
            <a:off x="84966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4"/>
          <p:cNvSpPr/>
          <p:nvPr/>
        </p:nvSpPr>
        <p:spPr>
          <a:xfrm rot="5400000">
            <a:off x="84951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4"/>
          <p:cNvSpPr/>
          <p:nvPr/>
        </p:nvSpPr>
        <p:spPr>
          <a:xfrm rot="5400000">
            <a:off x="84966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4"/>
          <p:cNvSpPr/>
          <p:nvPr/>
        </p:nvSpPr>
        <p:spPr>
          <a:xfrm rot="5400000">
            <a:off x="84951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4"/>
          <p:cNvSpPr/>
          <p:nvPr/>
        </p:nvSpPr>
        <p:spPr>
          <a:xfrm rot="5400000">
            <a:off x="84966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707908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2"/>
        <p:cNvGrpSpPr/>
        <p:nvPr/>
      </p:nvGrpSpPr>
      <p:grpSpPr>
        <a:xfrm>
          <a:off x="0" y="0"/>
          <a:ext cx="0" cy="0"/>
          <a:chOff x="0" y="0"/>
          <a:chExt cx="0" cy="0"/>
        </a:xfrm>
      </p:grpSpPr>
      <p:sp>
        <p:nvSpPr>
          <p:cNvPr id="23" name="Google Shape;23;p28"/>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8"/>
          <p:cNvSpPr txBox="1">
            <a:spLocks noGrp="1"/>
          </p:cNvSpPr>
          <p:nvPr>
            <p:ph type="body" idx="1"/>
          </p:nvPr>
        </p:nvSpPr>
        <p:spPr>
          <a:xfrm>
            <a:off x="628650" y="1369219"/>
            <a:ext cx="7886700" cy="3263504"/>
          </a:xfrm>
          <a:prstGeom prst="rect">
            <a:avLst/>
          </a:prstGeom>
          <a:noFill/>
          <a:ln>
            <a:noFill/>
          </a:ln>
        </p:spPr>
        <p:txBody>
          <a:bodyPr spcFirstLastPara="1" wrap="square" lIns="68569" tIns="34275" rIns="68569" bIns="34275"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5" name="Google Shape;25;p28"/>
          <p:cNvSpPr txBox="1">
            <a:spLocks noGrp="1"/>
          </p:cNvSpPr>
          <p:nvPr>
            <p:ph type="dt" idx="10"/>
          </p:nvPr>
        </p:nvSpPr>
        <p:spPr>
          <a:xfrm>
            <a:off x="628650" y="4767263"/>
            <a:ext cx="2057400" cy="273844"/>
          </a:xfrm>
          <a:prstGeom prst="rect">
            <a:avLst/>
          </a:prstGeom>
          <a:noFill/>
          <a:ln>
            <a:noFill/>
          </a:ln>
        </p:spPr>
        <p:txBody>
          <a:bodyPr spcFirstLastPara="1" wrap="square" lIns="68569" tIns="34275" rIns="68569" bIns="34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8"/>
          <p:cNvSpPr txBox="1">
            <a:spLocks noGrp="1"/>
          </p:cNvSpPr>
          <p:nvPr>
            <p:ph type="ftr" idx="11"/>
          </p:nvPr>
        </p:nvSpPr>
        <p:spPr>
          <a:xfrm>
            <a:off x="3028950" y="4767263"/>
            <a:ext cx="3086100" cy="273844"/>
          </a:xfrm>
          <a:prstGeom prst="rect">
            <a:avLst/>
          </a:prstGeom>
          <a:noFill/>
          <a:ln>
            <a:noFill/>
          </a:ln>
        </p:spPr>
        <p:txBody>
          <a:bodyPr spcFirstLastPara="1" wrap="square" lIns="68569" tIns="34275" rIns="68569" bIns="342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8"/>
          <p:cNvSpPr txBox="1">
            <a:spLocks noGrp="1"/>
          </p:cNvSpPr>
          <p:nvPr>
            <p:ph type="sldNum" idx="12"/>
          </p:nvPr>
        </p:nvSpPr>
        <p:spPr>
          <a:xfrm>
            <a:off x="6457950" y="4767263"/>
            <a:ext cx="2057400" cy="273844"/>
          </a:xfrm>
          <a:prstGeom prst="rect">
            <a:avLst/>
          </a:prstGeom>
          <a:noFill/>
          <a:ln>
            <a:noFill/>
          </a:ln>
        </p:spPr>
        <p:txBody>
          <a:bodyPr spcFirstLastPara="1" wrap="square" lIns="68569" tIns="34275" rIns="68569"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4"/>
        <p:cNvGrpSpPr/>
        <p:nvPr/>
      </p:nvGrpSpPr>
      <p:grpSpPr>
        <a:xfrm>
          <a:off x="0" y="0"/>
          <a:ext cx="0" cy="0"/>
          <a:chOff x="0" y="0"/>
          <a:chExt cx="0" cy="0"/>
        </a:xfrm>
      </p:grpSpPr>
      <p:sp>
        <p:nvSpPr>
          <p:cNvPr id="35" name="Google Shape;35;p30"/>
          <p:cNvSpPr txBox="1">
            <a:spLocks noGrp="1"/>
          </p:cNvSpPr>
          <p:nvPr>
            <p:ph type="title"/>
          </p:nvPr>
        </p:nvSpPr>
        <p:spPr>
          <a:xfrm>
            <a:off x="623888" y="1282304"/>
            <a:ext cx="7886700" cy="2139553"/>
          </a:xfrm>
          <a:prstGeom prst="rect">
            <a:avLst/>
          </a:prstGeom>
          <a:noFill/>
          <a:ln>
            <a:noFill/>
          </a:ln>
        </p:spPr>
        <p:txBody>
          <a:bodyPr spcFirstLastPara="1" wrap="square" lIns="68569" tIns="34275" rIns="68569" bIns="34275"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0"/>
          <p:cNvSpPr txBox="1">
            <a:spLocks noGrp="1"/>
          </p:cNvSpPr>
          <p:nvPr>
            <p:ph type="body" idx="1"/>
          </p:nvPr>
        </p:nvSpPr>
        <p:spPr>
          <a:xfrm>
            <a:off x="623888" y="3442098"/>
            <a:ext cx="7886700" cy="1125140"/>
          </a:xfrm>
          <a:prstGeom prst="rect">
            <a:avLst/>
          </a:prstGeom>
          <a:noFill/>
          <a:ln>
            <a:noFill/>
          </a:ln>
        </p:spPr>
        <p:txBody>
          <a:bodyPr spcFirstLastPara="1" wrap="square" lIns="68569" tIns="34275" rIns="68569" bIns="34275"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40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7" name="Google Shape;37;p30"/>
          <p:cNvSpPr txBox="1">
            <a:spLocks noGrp="1"/>
          </p:cNvSpPr>
          <p:nvPr>
            <p:ph type="dt" idx="10"/>
          </p:nvPr>
        </p:nvSpPr>
        <p:spPr>
          <a:xfrm>
            <a:off x="628650" y="4767263"/>
            <a:ext cx="2057400" cy="273844"/>
          </a:xfrm>
          <a:prstGeom prst="rect">
            <a:avLst/>
          </a:prstGeom>
          <a:noFill/>
          <a:ln>
            <a:noFill/>
          </a:ln>
        </p:spPr>
        <p:txBody>
          <a:bodyPr spcFirstLastPara="1" wrap="square" lIns="68569" tIns="34275" rIns="68569" bIns="34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0"/>
          <p:cNvSpPr txBox="1">
            <a:spLocks noGrp="1"/>
          </p:cNvSpPr>
          <p:nvPr>
            <p:ph type="ftr" idx="11"/>
          </p:nvPr>
        </p:nvSpPr>
        <p:spPr>
          <a:xfrm>
            <a:off x="3028950" y="4767263"/>
            <a:ext cx="3086100" cy="273844"/>
          </a:xfrm>
          <a:prstGeom prst="rect">
            <a:avLst/>
          </a:prstGeom>
          <a:noFill/>
          <a:ln>
            <a:noFill/>
          </a:ln>
        </p:spPr>
        <p:txBody>
          <a:bodyPr spcFirstLastPara="1" wrap="square" lIns="68569" tIns="34275" rIns="68569" bIns="342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0"/>
          <p:cNvSpPr txBox="1">
            <a:spLocks noGrp="1"/>
          </p:cNvSpPr>
          <p:nvPr>
            <p:ph type="sldNum" idx="12"/>
          </p:nvPr>
        </p:nvSpPr>
        <p:spPr>
          <a:xfrm>
            <a:off x="6457950" y="4767263"/>
            <a:ext cx="2057400" cy="273844"/>
          </a:xfrm>
          <a:prstGeom prst="rect">
            <a:avLst/>
          </a:prstGeom>
          <a:noFill/>
          <a:ln>
            <a:noFill/>
          </a:ln>
        </p:spPr>
        <p:txBody>
          <a:bodyPr spcFirstLastPara="1" wrap="square" lIns="68569" tIns="34275" rIns="68569"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32"/>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2"/>
          <p:cNvSpPr txBox="1">
            <a:spLocks noGrp="1"/>
          </p:cNvSpPr>
          <p:nvPr>
            <p:ph type="dt" idx="10"/>
          </p:nvPr>
        </p:nvSpPr>
        <p:spPr>
          <a:xfrm>
            <a:off x="628650" y="4767263"/>
            <a:ext cx="2057400" cy="273844"/>
          </a:xfrm>
          <a:prstGeom prst="rect">
            <a:avLst/>
          </a:prstGeom>
          <a:noFill/>
          <a:ln>
            <a:noFill/>
          </a:ln>
        </p:spPr>
        <p:txBody>
          <a:bodyPr spcFirstLastPara="1" wrap="square" lIns="68569" tIns="34275" rIns="68569" bIns="34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2"/>
          <p:cNvSpPr txBox="1">
            <a:spLocks noGrp="1"/>
          </p:cNvSpPr>
          <p:nvPr>
            <p:ph type="ftr" idx="11"/>
          </p:nvPr>
        </p:nvSpPr>
        <p:spPr>
          <a:xfrm>
            <a:off x="3028950" y="4767263"/>
            <a:ext cx="3086100" cy="273844"/>
          </a:xfrm>
          <a:prstGeom prst="rect">
            <a:avLst/>
          </a:prstGeom>
          <a:noFill/>
          <a:ln>
            <a:noFill/>
          </a:ln>
        </p:spPr>
        <p:txBody>
          <a:bodyPr spcFirstLastPara="1" wrap="square" lIns="68569" tIns="34275" rIns="68569" bIns="342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2"/>
          <p:cNvSpPr txBox="1">
            <a:spLocks noGrp="1"/>
          </p:cNvSpPr>
          <p:nvPr>
            <p:ph type="sldNum" idx="12"/>
          </p:nvPr>
        </p:nvSpPr>
        <p:spPr>
          <a:xfrm>
            <a:off x="6457950" y="4767263"/>
            <a:ext cx="2057400" cy="273844"/>
          </a:xfrm>
          <a:prstGeom prst="rect">
            <a:avLst/>
          </a:prstGeom>
          <a:noFill/>
          <a:ln>
            <a:noFill/>
          </a:ln>
        </p:spPr>
        <p:txBody>
          <a:bodyPr spcFirstLastPara="1" wrap="square" lIns="68569" tIns="34275" rIns="68569"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0" r:id="rId3"/>
    <p:sldLayoutId id="2147483671" r:id="rId4"/>
    <p:sldLayoutId id="2147483672" r:id="rId5"/>
    <p:sldLayoutId id="2147483673" r:id="rId6"/>
    <p:sldLayoutId id="214748367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www.mongodb.com/" TargetMode="External"/><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6" name="Google Shape;1856;p24"/>
          <p:cNvSpPr txBox="1">
            <a:spLocks noGrp="1"/>
          </p:cNvSpPr>
          <p:nvPr>
            <p:ph type="subTitle" idx="1"/>
          </p:nvPr>
        </p:nvSpPr>
        <p:spPr>
          <a:xfrm>
            <a:off x="576424" y="3035682"/>
            <a:ext cx="7409944" cy="709995"/>
          </a:xfrm>
          <a:prstGeom prst="rect">
            <a:avLst/>
          </a:prstGeom>
        </p:spPr>
        <p:txBody>
          <a:bodyPr spcFirstLastPara="1" wrap="square" lIns="0" tIns="0" rIns="0" bIns="0" anchor="ctr" anchorCtr="0">
            <a:noAutofit/>
          </a:bodyPr>
          <a:lstStyle/>
          <a:p>
            <a:endParaRPr lang="en-US" b="1" dirty="0">
              <a:solidFill>
                <a:schemeClr val="tx1"/>
              </a:solidFill>
              <a:latin typeface="Times New Roman" panose="02020603050405020304" pitchFamily="18" charset="0"/>
              <a:cs typeface="Times New Roman" panose="02020603050405020304" pitchFamily="18" charset="0"/>
            </a:endParaRPr>
          </a:p>
          <a:p>
            <a:endParaRPr lang="en-US" sz="1600" b="1" dirty="0" smtClean="0">
              <a:solidFill>
                <a:schemeClr val="tx1"/>
              </a:solidFill>
              <a:latin typeface="Times New Roman" panose="02020603050405020304" pitchFamily="18" charset="0"/>
              <a:cs typeface="Times New Roman" panose="02020603050405020304" pitchFamily="18" charset="0"/>
            </a:endParaRPr>
          </a:p>
          <a:p>
            <a:endParaRPr lang="en-US" sz="1600" b="1" dirty="0">
              <a:solidFill>
                <a:schemeClr val="tx1"/>
              </a:solidFill>
              <a:latin typeface="Times New Roman" panose="02020603050405020304" pitchFamily="18" charset="0"/>
              <a:cs typeface="Times New Roman" panose="02020603050405020304" pitchFamily="18" charset="0"/>
            </a:endParaRPr>
          </a:p>
          <a:p>
            <a:r>
              <a:rPr lang="en-US" sz="2000" b="1" dirty="0" smtClean="0">
                <a:solidFill>
                  <a:schemeClr val="tx1"/>
                </a:solidFill>
                <a:latin typeface="Times New Roman" panose="02020603050405020304" pitchFamily="18" charset="0"/>
                <a:cs typeface="Times New Roman" panose="02020603050405020304" pitchFamily="18" charset="0"/>
              </a:rPr>
              <a:t>SHASHANK VARSHNEY(19ESKIT086)</a:t>
            </a:r>
            <a:endParaRPr lang="en-US" sz="2000" b="1" dirty="0">
              <a:solidFill>
                <a:schemeClr val="tx1"/>
              </a:solidFill>
              <a:latin typeface="Times New Roman" panose="02020603050405020304" pitchFamily="18" charset="0"/>
              <a:cs typeface="Times New Roman" panose="02020603050405020304" pitchFamily="18" charset="0"/>
            </a:endParaRPr>
          </a:p>
          <a:p>
            <a:r>
              <a:rPr lang="en-US" sz="2000" b="1" dirty="0" smtClean="0">
                <a:solidFill>
                  <a:schemeClr val="tx1"/>
                </a:solidFill>
                <a:latin typeface="Times New Roman" panose="02020603050405020304" pitchFamily="18" charset="0"/>
                <a:cs typeface="Times New Roman" panose="02020603050405020304" pitchFamily="18" charset="0"/>
              </a:rPr>
              <a:t>SHIVAM THAKKAR(19ESKIT087)</a:t>
            </a:r>
          </a:p>
          <a:p>
            <a:r>
              <a:rPr lang="en-US" sz="2000" b="1" dirty="0" smtClean="0">
                <a:solidFill>
                  <a:schemeClr val="tx1"/>
                </a:solidFill>
                <a:latin typeface="Times New Roman" panose="02020603050405020304" pitchFamily="18" charset="0"/>
                <a:cs typeface="Times New Roman" panose="02020603050405020304" pitchFamily="18" charset="0"/>
              </a:rPr>
              <a:t>SUJAL SOMANI(19ESKIT092)</a:t>
            </a:r>
          </a:p>
          <a:p>
            <a:r>
              <a:rPr lang="en-US" sz="2000" b="1" dirty="0" smtClean="0">
                <a:solidFill>
                  <a:schemeClr val="tx1"/>
                </a:solidFill>
                <a:latin typeface="Times New Roman" panose="02020603050405020304" pitchFamily="18" charset="0"/>
                <a:cs typeface="Times New Roman" panose="02020603050405020304" pitchFamily="18" charset="0"/>
              </a:rPr>
              <a:t>YUVRAJ GAKKHAR(19ESKIT100)</a:t>
            </a:r>
            <a:endParaRPr lang="en-IN" sz="2400" dirty="0">
              <a:solidFill>
                <a:schemeClr val="tx1"/>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lang="en-IN" dirty="0" smtClean="0">
              <a:solidFill>
                <a:schemeClr val="tx1"/>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lang="en-IN" dirty="0">
              <a:solidFill>
                <a:schemeClr val="tx1"/>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r>
              <a:rPr lang="en-IN" dirty="0" smtClean="0">
                <a:solidFill>
                  <a:schemeClr val="tx1"/>
                </a:solidFill>
                <a:latin typeface="Times New Roman" panose="02020603050405020304" pitchFamily="18" charset="0"/>
                <a:cs typeface="Times New Roman" panose="02020603050405020304" pitchFamily="18" charset="0"/>
              </a:rPr>
              <a:t>SUPERVISED BY Ms. DOLLY MITTAL   </a:t>
            </a:r>
          </a:p>
        </p:txBody>
      </p:sp>
      <p:grpSp>
        <p:nvGrpSpPr>
          <p:cNvPr id="1857" name="Google Shape;1857;p24"/>
          <p:cNvGrpSpPr/>
          <p:nvPr/>
        </p:nvGrpSpPr>
        <p:grpSpPr>
          <a:xfrm>
            <a:off x="-223784" y="-6"/>
            <a:ext cx="2284525" cy="985488"/>
            <a:chOff x="-223784" y="-6"/>
            <a:chExt cx="2284525" cy="985488"/>
          </a:xfrm>
        </p:grpSpPr>
        <p:sp>
          <p:nvSpPr>
            <p:cNvPr id="1858" name="Google Shape;1858;p24"/>
            <p:cNvSpPr/>
            <p:nvPr/>
          </p:nvSpPr>
          <p:spPr>
            <a:xfrm rot="5400000">
              <a:off x="751670" y="-653904"/>
              <a:ext cx="291159" cy="1770887"/>
            </a:xfrm>
            <a:custGeom>
              <a:avLst/>
              <a:gdLst/>
              <a:ahLst/>
              <a:cxnLst/>
              <a:rect l="l" t="t" r="r" b="b"/>
              <a:pathLst>
                <a:path w="3309" h="20126" fill="none" extrusionOk="0">
                  <a:moveTo>
                    <a:pt x="3309" y="20126"/>
                  </a:moveTo>
                  <a:lnTo>
                    <a:pt x="3309" y="10627"/>
                  </a:lnTo>
                  <a:lnTo>
                    <a:pt x="1" y="7293"/>
                  </a:ln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4"/>
            <p:cNvSpPr/>
            <p:nvPr/>
          </p:nvSpPr>
          <p:spPr>
            <a:xfrm rot="5400000">
              <a:off x="294064" y="-86060"/>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4"/>
            <p:cNvSpPr/>
            <p:nvPr/>
          </p:nvSpPr>
          <p:spPr>
            <a:xfrm rot="5400000">
              <a:off x="575332" y="113545"/>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4"/>
            <p:cNvSpPr/>
            <p:nvPr/>
          </p:nvSpPr>
          <p:spPr>
            <a:xfrm rot="5400000">
              <a:off x="873382" y="-351369"/>
              <a:ext cx="147899" cy="1895787"/>
            </a:xfrm>
            <a:custGeom>
              <a:avLst/>
              <a:gdLst/>
              <a:ahLst/>
              <a:cxnLst/>
              <a:rect l="l" t="t" r="r" b="b"/>
              <a:pathLst>
                <a:path w="1681" h="21405" fill="none" extrusionOk="0">
                  <a:moveTo>
                    <a:pt x="1" y="21405"/>
                  </a:moveTo>
                  <a:lnTo>
                    <a:pt x="1" y="5114"/>
                  </a:lnTo>
                  <a:lnTo>
                    <a:pt x="1680" y="3434"/>
                  </a:lnTo>
                  <a:lnTo>
                    <a:pt x="168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4"/>
            <p:cNvSpPr/>
            <p:nvPr/>
          </p:nvSpPr>
          <p:spPr>
            <a:xfrm rot="5400000">
              <a:off x="551408" y="-235203"/>
              <a:ext cx="361727" cy="1912111"/>
            </a:xfrm>
            <a:custGeom>
              <a:avLst/>
              <a:gdLst/>
              <a:ahLst/>
              <a:cxnLst/>
              <a:rect l="l" t="t" r="r" b="b"/>
              <a:pathLst>
                <a:path w="4111" h="21731" fill="none" extrusionOk="0">
                  <a:moveTo>
                    <a:pt x="0" y="21730"/>
                  </a:moveTo>
                  <a:lnTo>
                    <a:pt x="0" y="14562"/>
                  </a:lnTo>
                  <a:lnTo>
                    <a:pt x="4110" y="10427"/>
                  </a:lnTo>
                  <a:lnTo>
                    <a:pt x="4110" y="1"/>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4"/>
            <p:cNvSpPr/>
            <p:nvPr/>
          </p:nvSpPr>
          <p:spPr>
            <a:xfrm rot="5400000">
              <a:off x="1689436" y="81896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4"/>
            <p:cNvSpPr/>
            <p:nvPr/>
          </p:nvSpPr>
          <p:spPr>
            <a:xfrm rot="5400000">
              <a:off x="1894132" y="585435"/>
              <a:ext cx="167709" cy="165509"/>
            </a:xfrm>
            <a:custGeom>
              <a:avLst/>
              <a:gdLst/>
              <a:ahLst/>
              <a:cxnLst/>
              <a:rect l="l" t="t" r="r" b="b"/>
              <a:pathLst>
                <a:path w="1906" h="1881" extrusionOk="0">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4"/>
            <p:cNvSpPr/>
            <p:nvPr/>
          </p:nvSpPr>
          <p:spPr>
            <a:xfrm rot="5400000">
              <a:off x="1782751" y="-50"/>
              <a:ext cx="167621" cy="167709"/>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24"/>
          <p:cNvGrpSpPr/>
          <p:nvPr/>
        </p:nvGrpSpPr>
        <p:grpSpPr>
          <a:xfrm>
            <a:off x="5876365" y="118125"/>
            <a:ext cx="3316597" cy="2830576"/>
            <a:chOff x="5876365" y="118125"/>
            <a:chExt cx="3316597" cy="2830576"/>
          </a:xfrm>
        </p:grpSpPr>
        <p:sp>
          <p:nvSpPr>
            <p:cNvPr id="1867" name="Google Shape;1867;p24"/>
            <p:cNvSpPr/>
            <p:nvPr/>
          </p:nvSpPr>
          <p:spPr>
            <a:xfrm rot="10800000">
              <a:off x="9025253" y="996438"/>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4"/>
            <p:cNvSpPr/>
            <p:nvPr/>
          </p:nvSpPr>
          <p:spPr>
            <a:xfrm>
              <a:off x="6008817" y="118125"/>
              <a:ext cx="3134824" cy="182018"/>
            </a:xfrm>
            <a:custGeom>
              <a:avLst/>
              <a:gdLst/>
              <a:ahLst/>
              <a:cxnLst/>
              <a:rect l="l" t="t" r="r" b="b"/>
              <a:pathLst>
                <a:path w="25490" h="1480" fill="none" extrusionOk="0">
                  <a:moveTo>
                    <a:pt x="1" y="1479"/>
                  </a:moveTo>
                  <a:lnTo>
                    <a:pt x="13710" y="1479"/>
                  </a:lnTo>
                  <a:lnTo>
                    <a:pt x="15164" y="0"/>
                  </a:lnTo>
                  <a:lnTo>
                    <a:pt x="2549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4"/>
            <p:cNvSpPr/>
            <p:nvPr/>
          </p:nvSpPr>
          <p:spPr>
            <a:xfrm>
              <a:off x="5876365" y="182815"/>
              <a:ext cx="234282" cy="234409"/>
            </a:xfrm>
            <a:custGeom>
              <a:avLst/>
              <a:gdLst/>
              <a:ahLst/>
              <a:cxnLst/>
              <a:rect l="l" t="t" r="r" b="b"/>
              <a:pathLst>
                <a:path w="1905" h="1906" extrusionOk="0">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00F4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4"/>
            <p:cNvSpPr/>
            <p:nvPr/>
          </p:nvSpPr>
          <p:spPr>
            <a:xfrm rot="10800000">
              <a:off x="9109108" y="515661"/>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4"/>
            <p:cNvSpPr/>
            <p:nvPr/>
          </p:nvSpPr>
          <p:spPr>
            <a:xfrm rot="10800000">
              <a:off x="8441048" y="515657"/>
              <a:ext cx="361727" cy="2369168"/>
            </a:xfrm>
            <a:custGeom>
              <a:avLst/>
              <a:gdLst/>
              <a:ahLst/>
              <a:cxnLst/>
              <a:rect l="l" t="t" r="r" b="b"/>
              <a:pathLst>
                <a:path w="4111" h="21731" fill="none" extrusionOk="0">
                  <a:moveTo>
                    <a:pt x="0" y="21730"/>
                  </a:moveTo>
                  <a:lnTo>
                    <a:pt x="0" y="14562"/>
                  </a:lnTo>
                  <a:lnTo>
                    <a:pt x="4110" y="10427"/>
                  </a:lnTo>
                  <a:lnTo>
                    <a:pt x="411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4"/>
            <p:cNvSpPr/>
            <p:nvPr/>
          </p:nvSpPr>
          <p:spPr>
            <a:xfrm rot="10800000">
              <a:off x="8357275" y="278108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5" name="Google Shape;1855;p24"/>
          <p:cNvSpPr txBox="1">
            <a:spLocks noGrp="1"/>
          </p:cNvSpPr>
          <p:nvPr>
            <p:ph type="ctrTitle"/>
          </p:nvPr>
        </p:nvSpPr>
        <p:spPr>
          <a:xfrm>
            <a:off x="-110837" y="590800"/>
            <a:ext cx="9354187" cy="1193589"/>
          </a:xfrm>
          <a:prstGeom prst="rect">
            <a:avLst/>
          </a:prstGeom>
        </p:spPr>
        <p:txBody>
          <a:bodyPr spcFirstLastPara="1" wrap="square" lIns="0" tIns="0" rIns="0" bIns="0" anchor="ctr" anchorCtr="0">
            <a:noAutofit/>
          </a:bodyPr>
          <a:lstStyle/>
          <a:p>
            <a:r>
              <a:rPr lang="en-US" sz="3200" b="1" dirty="0" smtClean="0">
                <a:latin typeface="Times New Roman" panose="02020603050405020304" pitchFamily="18" charset="0"/>
                <a:cs typeface="Times New Roman" panose="02020603050405020304" pitchFamily="18" charset="0"/>
              </a:rPr>
              <a:t>SMART APP FOR </a:t>
            </a:r>
            <a:br>
              <a:rPr lang="en-US" sz="3200" b="1" dirty="0" smtClean="0">
                <a:latin typeface="Times New Roman" panose="02020603050405020304" pitchFamily="18" charset="0"/>
                <a:cs typeface="Times New Roman" panose="02020603050405020304" pitchFamily="18" charset="0"/>
              </a:rPr>
            </a:br>
            <a:r>
              <a:rPr lang="en-US" sz="3200" b="1" dirty="0" smtClean="0">
                <a:latin typeface="Times New Roman" panose="02020603050405020304" pitchFamily="18" charset="0"/>
                <a:cs typeface="Times New Roman" panose="02020603050405020304" pitchFamily="18" charset="0"/>
              </a:rPr>
              <a:t>AIRPORT FEEDBACK</a:t>
            </a:r>
            <a:endParaRPr sz="3200" dirty="0">
              <a:solidFill>
                <a:schemeClr val="dk2"/>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3860724" y="1700241"/>
            <a:ext cx="1006868" cy="523220"/>
          </a:xfrm>
          <a:prstGeom prst="rect">
            <a:avLst/>
          </a:prstGeom>
          <a:noFill/>
        </p:spPr>
        <p:txBody>
          <a:bodyPr wrap="square" rtlCol="0">
            <a:spAutoFit/>
          </a:bodyPr>
          <a:lstStyle/>
          <a:p>
            <a:r>
              <a:rPr lang="en-US" sz="2800" b="1" dirty="0" smtClean="0">
                <a:solidFill>
                  <a:schemeClr val="tx1"/>
                </a:solidFill>
                <a:latin typeface="Times New Roman" panose="02020603050405020304" pitchFamily="18" charset="0"/>
                <a:cs typeface="Times New Roman" panose="02020603050405020304" pitchFamily="18" charset="0"/>
              </a:rPr>
              <a:t>  BY</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8"/>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dirty="0"/>
              <a:t>Proposed System</a:t>
            </a:r>
            <a:endParaRPr/>
          </a:p>
        </p:txBody>
      </p:sp>
      <p:sp>
        <p:nvSpPr>
          <p:cNvPr id="127" name="Google Shape;127;p8"/>
          <p:cNvSpPr txBox="1">
            <a:spLocks noGrp="1"/>
          </p:cNvSpPr>
          <p:nvPr>
            <p:ph type="body" idx="1"/>
          </p:nvPr>
        </p:nvSpPr>
        <p:spPr>
          <a:xfrm>
            <a:off x="628650" y="1369219"/>
            <a:ext cx="7886700" cy="3263504"/>
          </a:xfrm>
          <a:prstGeom prst="rect">
            <a:avLst/>
          </a:prstGeom>
          <a:noFill/>
          <a:ln>
            <a:noFill/>
          </a:ln>
        </p:spPr>
        <p:txBody>
          <a:bodyPr spcFirstLastPara="1" wrap="square" lIns="68569" tIns="34275" rIns="68569" bIns="34275" anchor="t" anchorCtr="0">
            <a:normAutofit/>
          </a:bodyPr>
          <a:lstStyle/>
          <a:p>
            <a:pPr marL="171450" indent="-171450">
              <a:spcBef>
                <a:spcPts val="0"/>
              </a:spcBef>
              <a:buSzPts val="2800"/>
            </a:pPr>
            <a:r>
              <a:rPr lang="en-US" sz="1500" dirty="0"/>
              <a:t>At a conceptual level, there may be many different kinds of objects within a given site that are accessible to users. At the physical level, these objects may be represented by one or more Web pages. Conceptually, each of these entities represents a different type of semantic object. During a visit to this site, a user may access several of these objects together during a session. </a:t>
            </a:r>
          </a:p>
          <a:p>
            <a:pPr marL="171450" indent="-171450">
              <a:spcBef>
                <a:spcPts val="0"/>
              </a:spcBef>
              <a:buSzPts val="2800"/>
            </a:pPr>
            <a:endParaRPr lang="en-US" sz="1500" dirty="0"/>
          </a:p>
          <a:p>
            <a:pPr marL="171450" indent="-171450">
              <a:spcBef>
                <a:spcPts val="0"/>
              </a:spcBef>
              <a:buSzPts val="2800"/>
            </a:pPr>
            <a:r>
              <a:rPr lang="en-US" sz="1500" dirty="0"/>
              <a:t> contrast to content features, ontological representation of domain knowledge contained in the site makes it possible to have a uniform architecture to model such objects, their properties, and their relationships. In this section we will present a general framework for fully utilizing domain ontologies in Web usage mining and personalization.</a:t>
            </a:r>
            <a:endParaRPr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9"/>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dirty="0"/>
              <a:t>Scope</a:t>
            </a:r>
            <a:endParaRPr/>
          </a:p>
        </p:txBody>
      </p:sp>
      <p:sp>
        <p:nvSpPr>
          <p:cNvPr id="133" name="Google Shape;133;p9"/>
          <p:cNvSpPr txBox="1">
            <a:spLocks noGrp="1"/>
          </p:cNvSpPr>
          <p:nvPr>
            <p:ph type="body" idx="1"/>
          </p:nvPr>
        </p:nvSpPr>
        <p:spPr>
          <a:xfrm>
            <a:off x="628650" y="1369219"/>
            <a:ext cx="7886700" cy="3263504"/>
          </a:xfrm>
          <a:prstGeom prst="rect">
            <a:avLst/>
          </a:prstGeom>
          <a:noFill/>
          <a:ln>
            <a:noFill/>
          </a:ln>
        </p:spPr>
        <p:txBody>
          <a:bodyPr spcFirstLastPara="1" wrap="square" lIns="68569" tIns="34275" rIns="68569" bIns="34275" anchor="t" anchorCtr="0">
            <a:normAutofit/>
          </a:bodyPr>
          <a:lstStyle/>
          <a:p>
            <a:pPr marL="171450" indent="-171450">
              <a:spcBef>
                <a:spcPts val="0"/>
              </a:spcBef>
              <a:buSzPts val="2800"/>
            </a:pPr>
            <a:r>
              <a:rPr lang="en-US" sz="1500" dirty="0"/>
              <a:t>Airport Feedback App helps the staff in doing everything they can to make the journey less stressful. The real-time feedback system has expanded to allow passengers to rate lounges, staff, store, etc., in addition to the cleanliness of facilities. Prime focus on actionable insights has led to increased airport productivity. This has refined the service standards for better passenger experience.</a:t>
            </a:r>
            <a:endParaRPr sz="1500" dirty="0"/>
          </a:p>
          <a:p>
            <a:pPr marL="171450" indent="-171450">
              <a:buSzPts val="2800"/>
            </a:pPr>
            <a:r>
              <a:rPr lang="en-US" sz="1500" dirty="0"/>
              <a:t>Our project aims at Business process automation, i.e. we have tried to computerize various processes of Airport Feedback App</a:t>
            </a:r>
            <a:endParaRPr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0"/>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dirty="0"/>
              <a:t>System Requirements</a:t>
            </a:r>
            <a:endParaRPr/>
          </a:p>
        </p:txBody>
      </p:sp>
      <p:sp>
        <p:nvSpPr>
          <p:cNvPr id="139" name="Google Shape;139;p10"/>
          <p:cNvSpPr txBox="1">
            <a:spLocks noGrp="1"/>
          </p:cNvSpPr>
          <p:nvPr>
            <p:ph type="body" idx="1"/>
          </p:nvPr>
        </p:nvSpPr>
        <p:spPr>
          <a:xfrm>
            <a:off x="628650" y="1369219"/>
            <a:ext cx="7886700" cy="3263504"/>
          </a:xfrm>
          <a:prstGeom prst="rect">
            <a:avLst/>
          </a:prstGeom>
          <a:noFill/>
          <a:ln>
            <a:noFill/>
          </a:ln>
        </p:spPr>
        <p:txBody>
          <a:bodyPr spcFirstLastPara="1" wrap="square" lIns="68569" tIns="34275" rIns="68569" bIns="34275" anchor="t" anchorCtr="0">
            <a:normAutofit/>
          </a:bodyPr>
          <a:lstStyle/>
          <a:p>
            <a:pPr marL="171450" indent="-171450">
              <a:spcBef>
                <a:spcPts val="0"/>
              </a:spcBef>
              <a:buSzPts val="2800"/>
            </a:pPr>
            <a:r>
              <a:rPr lang="en-US" sz="1500" dirty="0"/>
              <a:t>The system will allow access only to authorized users with specific roles (Passengers, Administrator etc.). Depending upon the user's role, he/she will be able to access only specific modules of the system.</a:t>
            </a:r>
          </a:p>
          <a:p>
            <a:pPr marL="171450" indent="-171450">
              <a:spcBef>
                <a:spcPts val="0"/>
              </a:spcBef>
              <a:buSzPts val="2800"/>
            </a:pPr>
            <a:endParaRPr sz="1500" dirty="0"/>
          </a:p>
          <a:p>
            <a:pPr marL="171450" indent="-171450">
              <a:buSzPts val="2800"/>
            </a:pPr>
            <a:r>
              <a:rPr lang="en-US" sz="1500" dirty="0"/>
              <a:t>A summary of the major functions that the software will perform:</a:t>
            </a:r>
            <a:endParaRPr sz="1500" dirty="0"/>
          </a:p>
          <a:p>
            <a:pPr marL="257175">
              <a:buSzPts val="2800"/>
              <a:buFont typeface="Wingdings" panose="05000000000000000000" pitchFamily="2" charset="2"/>
              <a:buChar char="Ø"/>
            </a:pPr>
            <a:r>
              <a:rPr lang="en-US" sz="1400" dirty="0"/>
              <a:t>A Login facility for enabling only authorized access to the system.</a:t>
            </a:r>
            <a:endParaRPr sz="1400" dirty="0"/>
          </a:p>
          <a:p>
            <a:pPr marL="257175">
              <a:buSzPts val="2800"/>
              <a:buFont typeface="Wingdings" panose="05000000000000000000" pitchFamily="2" charset="2"/>
              <a:buChar char="Ø"/>
            </a:pPr>
            <a:r>
              <a:rPr lang="en-US" sz="1400" dirty="0"/>
              <a:t> Passenger can view their flight details and can give feedbacks. </a:t>
            </a:r>
            <a:endParaRPr sz="1400" dirty="0"/>
          </a:p>
          <a:p>
            <a:pPr marL="257175">
              <a:buSzPts val="2800"/>
              <a:buFont typeface="Wingdings" panose="05000000000000000000" pitchFamily="2" charset="2"/>
              <a:buChar char="Ø"/>
            </a:pPr>
            <a:r>
              <a:rPr lang="en-US" sz="1400" dirty="0"/>
              <a:t> Admin can view feedbacks summary and feedback messages</a:t>
            </a:r>
            <a:endParaRPr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1"/>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dirty="0"/>
              <a:t>User Characteristics</a:t>
            </a:r>
            <a:endParaRPr dirty="0"/>
          </a:p>
        </p:txBody>
      </p:sp>
      <p:sp>
        <p:nvSpPr>
          <p:cNvPr id="145" name="Google Shape;145;p11"/>
          <p:cNvSpPr txBox="1">
            <a:spLocks noGrp="1"/>
          </p:cNvSpPr>
          <p:nvPr>
            <p:ph type="body" idx="1"/>
          </p:nvPr>
        </p:nvSpPr>
        <p:spPr>
          <a:xfrm>
            <a:off x="628650" y="1369219"/>
            <a:ext cx="7886700" cy="3263504"/>
          </a:xfrm>
          <a:prstGeom prst="rect">
            <a:avLst/>
          </a:prstGeom>
          <a:noFill/>
          <a:ln>
            <a:noFill/>
          </a:ln>
        </p:spPr>
        <p:txBody>
          <a:bodyPr spcFirstLastPara="1" wrap="square" lIns="68569" tIns="34275" rIns="68569" bIns="34275" anchor="t" anchorCtr="0">
            <a:normAutofit/>
          </a:bodyPr>
          <a:lstStyle/>
          <a:p>
            <a:pPr marL="171450" indent="-171450">
              <a:spcBef>
                <a:spcPts val="0"/>
              </a:spcBef>
              <a:buSzPts val="2800"/>
            </a:pPr>
            <a:r>
              <a:rPr lang="en-US" sz="1500" dirty="0"/>
              <a:t> Educational Level: User should be at least graduate and comfortable with English.</a:t>
            </a:r>
          </a:p>
          <a:p>
            <a:pPr marL="171450" indent="-171450">
              <a:spcBef>
                <a:spcPts val="0"/>
              </a:spcBef>
              <a:buSzPts val="2800"/>
            </a:pPr>
            <a:endParaRPr sz="1500" dirty="0"/>
          </a:p>
          <a:p>
            <a:pPr marL="171450" indent="-171450">
              <a:buSzPts val="2800"/>
            </a:pPr>
            <a:r>
              <a:rPr lang="en-US" sz="1500" dirty="0"/>
              <a:t>Experience: User should be well versed / informed about the structure of the program.</a:t>
            </a:r>
          </a:p>
          <a:p>
            <a:pPr marL="171450" indent="-171450">
              <a:buSzPts val="2800"/>
            </a:pPr>
            <a:endParaRPr sz="1500" dirty="0"/>
          </a:p>
          <a:p>
            <a:pPr marL="171450" indent="-171450">
              <a:buSzPts val="2800"/>
            </a:pPr>
            <a:r>
              <a:rPr lang="en-US" sz="1500" dirty="0"/>
              <a:t>Technical Expertise: User should be comfortable using general purpose applications on a computer</a:t>
            </a:r>
            <a:endParaRPr sz="1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2"/>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dirty="0"/>
              <a:t>Constraints</a:t>
            </a:r>
            <a:endParaRPr/>
          </a:p>
        </p:txBody>
      </p:sp>
      <p:sp>
        <p:nvSpPr>
          <p:cNvPr id="151" name="Google Shape;151;p12"/>
          <p:cNvSpPr txBox="1">
            <a:spLocks noGrp="1"/>
          </p:cNvSpPr>
          <p:nvPr>
            <p:ph type="body" idx="1"/>
          </p:nvPr>
        </p:nvSpPr>
        <p:spPr>
          <a:xfrm>
            <a:off x="628650" y="1369219"/>
            <a:ext cx="7886700" cy="3263504"/>
          </a:xfrm>
          <a:prstGeom prst="rect">
            <a:avLst/>
          </a:prstGeom>
          <a:noFill/>
          <a:ln>
            <a:noFill/>
          </a:ln>
        </p:spPr>
        <p:txBody>
          <a:bodyPr spcFirstLastPara="1" wrap="square" lIns="68569" tIns="34275" rIns="68569" bIns="34275" anchor="t" anchorCtr="0">
            <a:normAutofit/>
          </a:bodyPr>
          <a:lstStyle/>
          <a:p>
            <a:pPr marL="171450" indent="-171450">
              <a:spcBef>
                <a:spcPts val="0"/>
              </a:spcBef>
              <a:buSzPct val="100000"/>
            </a:pPr>
            <a:r>
              <a:rPr lang="en-US" sz="1500" dirty="0"/>
              <a:t>Since the DBMS being used in this project is MongoDB, and the web server is Node Server, that are free open source tools, the server technologies are out of any </a:t>
            </a:r>
            <a:r>
              <a:rPr lang="en-US" sz="1500" dirty="0" err="1"/>
              <a:t>guarantees,unless</a:t>
            </a:r>
            <a:r>
              <a:rPr lang="en-US" sz="1500" dirty="0"/>
              <a:t> specifically purchased for enterprise environment. </a:t>
            </a:r>
            <a:endParaRPr sz="1500" dirty="0"/>
          </a:p>
          <a:p>
            <a:pPr marL="171450" indent="-171450">
              <a:buSzPct val="100000"/>
            </a:pPr>
            <a:r>
              <a:rPr lang="en-US" sz="1500" dirty="0"/>
              <a:t> Due to limited features of DBMS being used, performance tuning features will not be applied to the queries and thus the system may become slow with the increase of data records being stored.</a:t>
            </a:r>
            <a:endParaRPr sz="1500" dirty="0"/>
          </a:p>
          <a:p>
            <a:pPr marL="171450" indent="-171450">
              <a:buSzPct val="100000"/>
            </a:pPr>
            <a:r>
              <a:rPr lang="en-US" sz="1500" dirty="0"/>
              <a:t>Due to limited features of DBMS, database auditing will also not be provided.</a:t>
            </a:r>
            <a:endParaRPr sz="1500" dirty="0"/>
          </a:p>
          <a:p>
            <a:pPr marL="171450" indent="-171450">
              <a:buSzPct val="100000"/>
            </a:pPr>
            <a:r>
              <a:rPr lang="en-US" sz="1500" dirty="0"/>
              <a:t>As the application runs over a network environment, well documented security policy is required to prevent and safeguard data as well as services over the network.</a:t>
            </a:r>
            <a:endParaRPr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3"/>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dirty="0"/>
              <a:t>Assumption &amp; Dependencies</a:t>
            </a:r>
            <a:endParaRPr dirty="0"/>
          </a:p>
        </p:txBody>
      </p:sp>
      <p:sp>
        <p:nvSpPr>
          <p:cNvPr id="157" name="Google Shape;157;p13"/>
          <p:cNvSpPr txBox="1">
            <a:spLocks noGrp="1"/>
          </p:cNvSpPr>
          <p:nvPr>
            <p:ph type="body" idx="1"/>
          </p:nvPr>
        </p:nvSpPr>
        <p:spPr>
          <a:xfrm>
            <a:off x="628650" y="1369219"/>
            <a:ext cx="7886700" cy="3263504"/>
          </a:xfrm>
          <a:prstGeom prst="rect">
            <a:avLst/>
          </a:prstGeom>
          <a:noFill/>
          <a:ln>
            <a:noFill/>
          </a:ln>
        </p:spPr>
        <p:txBody>
          <a:bodyPr spcFirstLastPara="1" wrap="square" lIns="68569" tIns="34275" rIns="68569" bIns="34275" anchor="t" anchorCtr="0">
            <a:normAutofit/>
          </a:bodyPr>
          <a:lstStyle/>
          <a:p>
            <a:pPr marL="171450" indent="-171450">
              <a:spcBef>
                <a:spcPts val="0"/>
              </a:spcBef>
              <a:buSzPts val="2800"/>
            </a:pPr>
            <a:r>
              <a:rPr lang="en-US" sz="1500" dirty="0"/>
              <a:t>The number of domains being selected by the user does not change.</a:t>
            </a:r>
            <a:endParaRPr sz="1500" dirty="0"/>
          </a:p>
          <a:p>
            <a:pPr marL="171450" indent="-171450">
              <a:buSzPts val="2800"/>
            </a:pPr>
            <a:r>
              <a:rPr lang="en-US" sz="1500" dirty="0"/>
              <a:t> The project Code will not change.</a:t>
            </a:r>
            <a:endParaRPr sz="1500" dirty="0"/>
          </a:p>
          <a:p>
            <a:pPr marL="171450" indent="-171450">
              <a:buSzPts val="2800"/>
            </a:pPr>
            <a:r>
              <a:rPr lang="en-US" sz="1500" dirty="0"/>
              <a:t>The number of modules assigned to employee cannot be changed.</a:t>
            </a:r>
            <a:endParaRPr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4"/>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dirty="0"/>
              <a:t>Technologies Used</a:t>
            </a:r>
            <a:endParaRPr/>
          </a:p>
        </p:txBody>
      </p:sp>
      <p:sp>
        <p:nvSpPr>
          <p:cNvPr id="163" name="Google Shape;163;p14"/>
          <p:cNvSpPr txBox="1">
            <a:spLocks noGrp="1"/>
          </p:cNvSpPr>
          <p:nvPr>
            <p:ph type="body" idx="1"/>
          </p:nvPr>
        </p:nvSpPr>
        <p:spPr>
          <a:xfrm>
            <a:off x="628650" y="1369219"/>
            <a:ext cx="7886700" cy="3263504"/>
          </a:xfrm>
          <a:prstGeom prst="rect">
            <a:avLst/>
          </a:prstGeom>
          <a:noFill/>
          <a:ln>
            <a:noFill/>
          </a:ln>
        </p:spPr>
        <p:txBody>
          <a:bodyPr spcFirstLastPara="1" wrap="square" lIns="68569" tIns="34275" rIns="68569" bIns="34275" anchor="t" anchorCtr="0">
            <a:normAutofit/>
          </a:bodyPr>
          <a:lstStyle/>
          <a:p>
            <a:pPr marL="171450" indent="-187643">
              <a:spcBef>
                <a:spcPts val="0"/>
              </a:spcBef>
              <a:buSzPct val="100000"/>
            </a:pPr>
            <a:endParaRPr lang="en-US" sz="1500" dirty="0"/>
          </a:p>
          <a:p>
            <a:pPr marL="171450" indent="-187643">
              <a:spcBef>
                <a:spcPts val="0"/>
              </a:spcBef>
              <a:buSzPct val="100000"/>
            </a:pPr>
            <a:r>
              <a:rPr lang="en-US" sz="1500" b="1" dirty="0"/>
              <a:t>Application Architecture(MERN Stack):  </a:t>
            </a:r>
            <a:r>
              <a:rPr lang="en-US" sz="1500" dirty="0"/>
              <a:t>MongoDB, Express, Node, React</a:t>
            </a:r>
          </a:p>
          <a:p>
            <a:pPr marL="171450" indent="-187643">
              <a:buSzPct val="100000"/>
            </a:pPr>
            <a:r>
              <a:rPr lang="en-US" sz="1500" b="1" dirty="0"/>
              <a:t>Development Tool: </a:t>
            </a:r>
            <a:r>
              <a:rPr lang="en-US" sz="1500" dirty="0"/>
              <a:t>Visual Studio Code</a:t>
            </a:r>
          </a:p>
          <a:p>
            <a:pPr marL="171450" indent="-187643">
              <a:buSzPct val="100000"/>
            </a:pPr>
            <a:r>
              <a:rPr lang="en-US" sz="1500" b="1" dirty="0"/>
              <a:t>Version Control: </a:t>
            </a:r>
            <a:r>
              <a:rPr lang="en-US" sz="1500" dirty="0"/>
              <a:t>Git/GitHub</a:t>
            </a:r>
          </a:p>
          <a:p>
            <a:pPr marL="171450" indent="-187643">
              <a:buSzPct val="100000"/>
            </a:pPr>
            <a:r>
              <a:rPr lang="en-US" sz="1500" b="1" dirty="0"/>
              <a:t>Deployment:</a:t>
            </a:r>
            <a:r>
              <a:rPr lang="en-US" sz="1500" dirty="0"/>
              <a:t> </a:t>
            </a:r>
            <a:r>
              <a:rPr lang="en-US" sz="1500" dirty="0" err="1"/>
              <a:t>Vercel</a:t>
            </a:r>
            <a:endParaRPr lang="en-US" sz="1500" dirty="0"/>
          </a:p>
          <a:p>
            <a:pPr marL="171450" indent="-187643">
              <a:buSzPct val="100000"/>
            </a:pPr>
            <a:r>
              <a:rPr lang="en-US" sz="1500" b="1" dirty="0"/>
              <a:t>Design Tool:</a:t>
            </a:r>
            <a:r>
              <a:rPr lang="en-US" sz="1500" dirty="0"/>
              <a:t> </a:t>
            </a:r>
            <a:r>
              <a:rPr lang="en-US" sz="1500" dirty="0" err="1"/>
              <a:t>Creatly</a:t>
            </a:r>
            <a:endParaRPr lang="en-US" sz="1500" dirty="0"/>
          </a:p>
          <a:p>
            <a:pPr marL="171450" indent="-187643">
              <a:spcBef>
                <a:spcPts val="0"/>
              </a:spcBef>
              <a:buSzPct val="100000"/>
            </a:pPr>
            <a:endParaRPr sz="15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5"/>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dirty="0"/>
              <a:t>System Architecture</a:t>
            </a:r>
            <a:endParaRPr/>
          </a:p>
        </p:txBody>
      </p:sp>
      <p:sp>
        <p:nvSpPr>
          <p:cNvPr id="169" name="Google Shape;169;p15"/>
          <p:cNvSpPr txBox="1">
            <a:spLocks noGrp="1"/>
          </p:cNvSpPr>
          <p:nvPr>
            <p:ph type="body" idx="1"/>
          </p:nvPr>
        </p:nvSpPr>
        <p:spPr>
          <a:xfrm>
            <a:off x="628650" y="1369219"/>
            <a:ext cx="7886700" cy="3263504"/>
          </a:xfrm>
          <a:prstGeom prst="rect">
            <a:avLst/>
          </a:prstGeom>
          <a:noFill/>
          <a:ln>
            <a:noFill/>
          </a:ln>
        </p:spPr>
        <p:txBody>
          <a:bodyPr spcFirstLastPara="1" wrap="square" lIns="68569" tIns="34275" rIns="68569" bIns="34275" anchor="t" anchorCtr="0">
            <a:normAutofit/>
          </a:bodyPr>
          <a:lstStyle/>
          <a:p>
            <a:pPr marL="171450" indent="-171450">
              <a:spcBef>
                <a:spcPts val="0"/>
              </a:spcBef>
              <a:buSzPts val="2800"/>
            </a:pPr>
            <a:r>
              <a:rPr lang="en-US" sz="1500" dirty="0"/>
              <a:t>System architecture presents the schematic view of the complete system along with its major components and their connectivity. </a:t>
            </a:r>
          </a:p>
          <a:p>
            <a:pPr marL="171450" indent="-171450">
              <a:spcBef>
                <a:spcPts val="0"/>
              </a:spcBef>
              <a:buSzPts val="2800"/>
            </a:pPr>
            <a:endParaRPr lang="en-US" sz="1500" dirty="0"/>
          </a:p>
          <a:p>
            <a:pPr marL="171450" indent="-171450">
              <a:spcBef>
                <a:spcPts val="0"/>
              </a:spcBef>
              <a:buSzPts val="2800"/>
            </a:pPr>
            <a:r>
              <a:rPr lang="en-US" sz="1500" dirty="0"/>
              <a:t>The overall architecture of the proposed system will be as follows.</a:t>
            </a:r>
            <a:endParaRPr sz="1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6"/>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dirty="0"/>
              <a:t>Modules</a:t>
            </a:r>
            <a:endParaRPr/>
          </a:p>
        </p:txBody>
      </p:sp>
      <p:sp>
        <p:nvSpPr>
          <p:cNvPr id="175" name="Google Shape;175;p16"/>
          <p:cNvSpPr txBox="1">
            <a:spLocks noGrp="1"/>
          </p:cNvSpPr>
          <p:nvPr>
            <p:ph type="body" idx="1"/>
          </p:nvPr>
        </p:nvSpPr>
        <p:spPr>
          <a:xfrm>
            <a:off x="628650" y="1369219"/>
            <a:ext cx="7886700" cy="3263504"/>
          </a:xfrm>
          <a:prstGeom prst="rect">
            <a:avLst/>
          </a:prstGeom>
          <a:noFill/>
          <a:ln>
            <a:noFill/>
          </a:ln>
        </p:spPr>
        <p:txBody>
          <a:bodyPr spcFirstLastPara="1" wrap="square" lIns="68569" tIns="34275" rIns="68569" bIns="34275" anchor="t" anchorCtr="0">
            <a:normAutofit/>
          </a:bodyPr>
          <a:lstStyle/>
          <a:p>
            <a:pPr marL="171450" indent="-171450">
              <a:spcBef>
                <a:spcPts val="0"/>
              </a:spcBef>
              <a:buSzPts val="2800"/>
            </a:pPr>
            <a:r>
              <a:rPr lang="en-US" sz="1500" dirty="0"/>
              <a:t>Module 1 - Passenger </a:t>
            </a:r>
            <a:endParaRPr sz="1500" dirty="0"/>
          </a:p>
          <a:p>
            <a:pPr marL="171450" indent="-171450">
              <a:buSzPts val="2800"/>
            </a:pPr>
            <a:r>
              <a:rPr lang="en-US" sz="1500" dirty="0"/>
              <a:t>Module 2 – Feedback Forms</a:t>
            </a:r>
            <a:endParaRPr sz="1500" dirty="0"/>
          </a:p>
          <a:p>
            <a:pPr marL="171450" indent="-171450">
              <a:buSzPts val="2800"/>
            </a:pPr>
            <a:r>
              <a:rPr lang="en-US" sz="1500" dirty="0"/>
              <a:t>Module 3 – Admin</a:t>
            </a:r>
            <a:endParaRPr sz="1500" dirty="0"/>
          </a:p>
          <a:p>
            <a:pPr marL="171450" indent="-171450">
              <a:buSzPts val="2800"/>
            </a:pPr>
            <a:r>
              <a:rPr lang="en-US" sz="1500" dirty="0"/>
              <a:t>Module 4 – </a:t>
            </a:r>
            <a:r>
              <a:rPr lang="en-US" sz="1500" dirty="0" err="1"/>
              <a:t>FeedBack</a:t>
            </a:r>
            <a:r>
              <a:rPr lang="en-US" sz="1500" dirty="0"/>
              <a:t> Management</a:t>
            </a:r>
            <a:endParaRPr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c356846b0016d87_33"/>
          <p:cNvSpPr txBox="1">
            <a:spLocks noGrp="1"/>
          </p:cNvSpPr>
          <p:nvPr>
            <p:ph type="title"/>
          </p:nvPr>
        </p:nvSpPr>
        <p:spPr>
          <a:xfrm>
            <a:off x="628650" y="273844"/>
            <a:ext cx="7886700" cy="994275"/>
          </a:xfrm>
          <a:prstGeom prst="rect">
            <a:avLst/>
          </a:prstGeom>
        </p:spPr>
        <p:txBody>
          <a:bodyPr spcFirstLastPara="1" wrap="square" lIns="68569" tIns="34275" rIns="68569" bIns="34275" anchor="ctr" anchorCtr="0">
            <a:normAutofit/>
          </a:bodyPr>
          <a:lstStyle/>
          <a:p>
            <a:r>
              <a:rPr lang="en-US" dirty="0"/>
              <a:t> Module - 1:</a:t>
            </a:r>
            <a:endParaRPr/>
          </a:p>
        </p:txBody>
      </p:sp>
      <p:sp>
        <p:nvSpPr>
          <p:cNvPr id="234" name="Google Shape;234;g1c356846b0016d87_33"/>
          <p:cNvSpPr txBox="1">
            <a:spLocks noGrp="1"/>
          </p:cNvSpPr>
          <p:nvPr>
            <p:ph type="body" idx="1"/>
          </p:nvPr>
        </p:nvSpPr>
        <p:spPr>
          <a:xfrm>
            <a:off x="628650" y="1369219"/>
            <a:ext cx="7886700" cy="3263400"/>
          </a:xfrm>
          <a:prstGeom prst="rect">
            <a:avLst/>
          </a:prstGeom>
        </p:spPr>
        <p:txBody>
          <a:bodyPr spcFirstLastPara="1" wrap="square" lIns="68569" tIns="34275" rIns="68569" bIns="34275" anchor="t" anchorCtr="0">
            <a:normAutofit/>
          </a:bodyPr>
          <a:lstStyle/>
          <a:p>
            <a:pPr marL="0" indent="0">
              <a:buNone/>
            </a:pPr>
            <a:r>
              <a:rPr lang="en-US" sz="1500" b="1" dirty="0"/>
              <a:t>Passenger:</a:t>
            </a:r>
            <a:endParaRPr sz="1500" b="1" dirty="0"/>
          </a:p>
          <a:p>
            <a:pPr marL="0" indent="0">
              <a:buNone/>
            </a:pPr>
            <a:r>
              <a:rPr lang="en-US" sz="1500" dirty="0"/>
              <a:t>This is the other user page, i.e. the passenger page after login.</a:t>
            </a:r>
            <a:endParaRPr sz="1500" dirty="0"/>
          </a:p>
          <a:p>
            <a:pPr marL="0" indent="0">
              <a:buNone/>
            </a:pPr>
            <a:r>
              <a:rPr lang="en-US" sz="1500" dirty="0"/>
              <a:t>This is the passenger dashboard, passenger can use it to navigate to different section</a:t>
            </a:r>
            <a:endParaRPr sz="1500" dirty="0"/>
          </a:p>
          <a:p>
            <a:pPr marL="0" indent="0">
              <a:buNone/>
            </a:pPr>
            <a:r>
              <a:rPr lang="en-US" sz="1500" dirty="0"/>
              <a:t>of the website and they can also view their flight details like airline name. Aircraft</a:t>
            </a:r>
            <a:endParaRPr sz="1500" dirty="0"/>
          </a:p>
          <a:p>
            <a:pPr marL="0" indent="0">
              <a:buNone/>
            </a:pPr>
            <a:r>
              <a:rPr lang="en-US" sz="1500" dirty="0"/>
              <a:t>name, flight departure date and time, flight arrival date time, etc. on this page.</a:t>
            </a:r>
            <a:endParaRPr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2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lvl="0"/>
            <a:r>
              <a:rPr lang="en-US" sz="2800" b="1" dirty="0">
                <a:solidFill>
                  <a:schemeClr val="bg2"/>
                </a:solidFill>
                <a:latin typeface="Times New Roman" panose="02020603050405020304" pitchFamily="18" charset="0"/>
                <a:cs typeface="Times New Roman" panose="02020603050405020304" pitchFamily="18" charset="0"/>
              </a:rPr>
              <a:t>PRESENTATION OUTLINE</a:t>
            </a:r>
            <a:endParaRPr sz="2800" dirty="0">
              <a:solidFill>
                <a:schemeClr val="bg2"/>
              </a:solidFill>
            </a:endParaRPr>
          </a:p>
        </p:txBody>
      </p:sp>
      <p:sp>
        <p:nvSpPr>
          <p:cNvPr id="1884" name="Google Shape;1884;p26"/>
          <p:cNvSpPr txBox="1">
            <a:spLocks noGrp="1"/>
          </p:cNvSpPr>
          <p:nvPr>
            <p:ph type="title" idx="8"/>
          </p:nvPr>
        </p:nvSpPr>
        <p:spPr>
          <a:xfrm>
            <a:off x="6672300" y="2868050"/>
            <a:ext cx="1751700" cy="645300"/>
          </a:xfrm>
          <a:prstGeom prst="rect">
            <a:avLst/>
          </a:prstGeom>
        </p:spPr>
        <p:txBody>
          <a:bodyPr spcFirstLastPara="1" wrap="square" lIns="0" tIns="0" rIns="0" bIns="0" anchor="ctr" anchorCtr="0">
            <a:noAutofit/>
          </a:bodyPr>
          <a:lstStyle/>
          <a:p>
            <a:r>
              <a:rPr lang="en-US" sz="2000" dirty="0" smtClean="0">
                <a:solidFill>
                  <a:schemeClr val="tx1"/>
                </a:solidFill>
                <a:latin typeface="Times New Roman" panose="02020603050405020304" pitchFamily="18" charset="0"/>
                <a:cs typeface="Times New Roman" panose="02020603050405020304" pitchFamily="18" charset="0"/>
              </a:rPr>
              <a:t>EXISTING SYTEM</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885" name="Google Shape;1885;p26"/>
          <p:cNvSpPr txBox="1">
            <a:spLocks noGrp="1"/>
          </p:cNvSpPr>
          <p:nvPr>
            <p:ph type="title" idx="9"/>
          </p:nvPr>
        </p:nvSpPr>
        <p:spPr>
          <a:xfrm>
            <a:off x="683250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1886" name="Google Shape;1886;p26"/>
          <p:cNvSpPr txBox="1">
            <a:spLocks noGrp="1"/>
          </p:cNvSpPr>
          <p:nvPr>
            <p:ph type="title" idx="5"/>
          </p:nvPr>
        </p:nvSpPr>
        <p:spPr>
          <a:xfrm>
            <a:off x="3230307" y="2635449"/>
            <a:ext cx="2004610" cy="1066952"/>
          </a:xfrm>
          <a:prstGeom prst="rect">
            <a:avLst/>
          </a:prstGeom>
        </p:spPr>
        <p:txBody>
          <a:bodyPr spcFirstLastPara="1" wrap="square" lIns="0" tIns="0" rIns="0" bIns="0" anchor="ctr" anchorCtr="0">
            <a:noAutofit/>
          </a:bodyPr>
          <a:lstStyle/>
          <a:p>
            <a:pPr algn="ctr"/>
            <a:r>
              <a:rPr lang="en-US" sz="2000" dirty="0" smtClean="0">
                <a:solidFill>
                  <a:schemeClr val="tx1"/>
                </a:solidFill>
                <a:latin typeface="Times New Roman" panose="02020603050405020304" pitchFamily="18" charset="0"/>
                <a:cs typeface="Times New Roman" panose="02020603050405020304" pitchFamily="18" charset="0"/>
              </a:rPr>
              <a:t>PURPOSE</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887" name="Google Shape;1887;p26"/>
          <p:cNvSpPr txBox="1">
            <a:spLocks noGrp="1"/>
          </p:cNvSpPr>
          <p:nvPr>
            <p:ph type="title" idx="6"/>
          </p:nvPr>
        </p:nvSpPr>
        <p:spPr>
          <a:xfrm>
            <a:off x="382835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02</a:t>
            </a:r>
            <a:endParaRPr/>
          </a:p>
        </p:txBody>
      </p:sp>
      <p:sp>
        <p:nvSpPr>
          <p:cNvPr id="1889" name="Google Shape;1889;p26"/>
          <p:cNvSpPr txBox="1">
            <a:spLocks noGrp="1"/>
          </p:cNvSpPr>
          <p:nvPr>
            <p:ph type="title" idx="2"/>
          </p:nvPr>
        </p:nvSpPr>
        <p:spPr>
          <a:xfrm>
            <a:off x="719999" y="2868050"/>
            <a:ext cx="1945761" cy="645300"/>
          </a:xfrm>
          <a:prstGeom prst="rect">
            <a:avLst/>
          </a:prstGeom>
        </p:spPr>
        <p:txBody>
          <a:bodyPr spcFirstLastPara="1" wrap="square" lIns="0" tIns="0" rIns="0" bIns="0" anchor="ctr" anchorCtr="0">
            <a:noAutofit/>
          </a:bodyPr>
          <a:lstStyle/>
          <a:p>
            <a:r>
              <a:rPr lang="en-US" sz="2000" dirty="0">
                <a:solidFill>
                  <a:schemeClr val="tx1"/>
                </a:solidFill>
                <a:latin typeface="Times New Roman" panose="02020603050405020304" pitchFamily="18" charset="0"/>
                <a:cs typeface="Times New Roman" panose="02020603050405020304" pitchFamily="18" charset="0"/>
              </a:rPr>
              <a:t>INTRODUCTION</a:t>
            </a:r>
          </a:p>
        </p:txBody>
      </p:sp>
      <p:sp>
        <p:nvSpPr>
          <p:cNvPr id="1890" name="Google Shape;1890;p26"/>
          <p:cNvSpPr txBox="1">
            <a:spLocks noGrp="1"/>
          </p:cNvSpPr>
          <p:nvPr>
            <p:ph type="title" idx="3"/>
          </p:nvPr>
        </p:nvSpPr>
        <p:spPr>
          <a:xfrm>
            <a:off x="878350" y="1766925"/>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Tree>
    <p:extLst>
      <p:ext uri="{BB962C8B-B14F-4D97-AF65-F5344CB8AC3E}">
        <p14:creationId xmlns:p14="http://schemas.microsoft.com/office/powerpoint/2010/main" xmlns="" val="4041972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c356846b0016d87_38"/>
          <p:cNvSpPr txBox="1">
            <a:spLocks noGrp="1"/>
          </p:cNvSpPr>
          <p:nvPr>
            <p:ph type="title"/>
          </p:nvPr>
        </p:nvSpPr>
        <p:spPr>
          <a:xfrm>
            <a:off x="628650" y="273844"/>
            <a:ext cx="7886700" cy="1095300"/>
          </a:xfrm>
          <a:prstGeom prst="rect">
            <a:avLst/>
          </a:prstGeom>
        </p:spPr>
        <p:txBody>
          <a:bodyPr spcFirstLastPara="1" wrap="square" lIns="68569" tIns="34275" rIns="68569" bIns="34275" anchor="ctr" anchorCtr="0">
            <a:normAutofit/>
          </a:bodyPr>
          <a:lstStyle/>
          <a:p>
            <a:r>
              <a:rPr lang="en-US" dirty="0"/>
              <a:t>Module - 2:</a:t>
            </a:r>
            <a:endParaRPr/>
          </a:p>
        </p:txBody>
      </p:sp>
      <p:sp>
        <p:nvSpPr>
          <p:cNvPr id="240" name="Google Shape;240;g1c356846b0016d87_38"/>
          <p:cNvSpPr txBox="1">
            <a:spLocks noGrp="1"/>
          </p:cNvSpPr>
          <p:nvPr>
            <p:ph type="body" idx="1"/>
          </p:nvPr>
        </p:nvSpPr>
        <p:spPr>
          <a:xfrm>
            <a:off x="628650" y="1199695"/>
            <a:ext cx="7886700" cy="3263400"/>
          </a:xfrm>
          <a:prstGeom prst="rect">
            <a:avLst/>
          </a:prstGeom>
        </p:spPr>
        <p:txBody>
          <a:bodyPr spcFirstLastPara="1" wrap="square" lIns="68569" tIns="34275" rIns="68569" bIns="34275" anchor="t" anchorCtr="0">
            <a:noAutofit/>
          </a:bodyPr>
          <a:lstStyle/>
          <a:p>
            <a:pPr marL="0" indent="0">
              <a:buNone/>
            </a:pPr>
            <a:r>
              <a:rPr lang="en-US" sz="1500" b="1" dirty="0"/>
              <a:t>Feedback Forms :</a:t>
            </a:r>
            <a:endParaRPr sz="1500" b="1" dirty="0"/>
          </a:p>
          <a:p>
            <a:pPr marL="0" indent="0">
              <a:buNone/>
            </a:pPr>
            <a:r>
              <a:rPr lang="en-US" sz="1500" dirty="0"/>
              <a:t>This page shows 8 different departments of the airport for which</a:t>
            </a:r>
            <a:endParaRPr sz="1500" dirty="0"/>
          </a:p>
          <a:p>
            <a:pPr marL="0" indent="0">
              <a:buNone/>
            </a:pPr>
            <a:r>
              <a:rPr lang="en-US" sz="1500" dirty="0"/>
              <a:t>a passenger can give their feedback.</a:t>
            </a:r>
            <a:endParaRPr sz="1500" dirty="0"/>
          </a:p>
          <a:p>
            <a:pPr marL="0" indent="0">
              <a:buNone/>
            </a:pPr>
            <a:r>
              <a:rPr lang="en-US" sz="1500" dirty="0"/>
              <a:t>The 8 different departments are:</a:t>
            </a:r>
            <a:endParaRPr sz="1500" dirty="0"/>
          </a:p>
          <a:p>
            <a:pPr marL="0" indent="0">
              <a:buNone/>
            </a:pPr>
            <a:r>
              <a:rPr lang="en-US" sz="1500" dirty="0"/>
              <a:t>• Food Court</a:t>
            </a:r>
            <a:endParaRPr sz="1500" dirty="0"/>
          </a:p>
          <a:p>
            <a:pPr marL="0" indent="0">
              <a:buNone/>
            </a:pPr>
            <a:r>
              <a:rPr lang="en-US" sz="1500" dirty="0"/>
              <a:t>• Baggage</a:t>
            </a:r>
            <a:endParaRPr sz="1500" dirty="0"/>
          </a:p>
          <a:p>
            <a:pPr marL="0" indent="0">
              <a:buNone/>
            </a:pPr>
            <a:r>
              <a:rPr lang="en-US" sz="1500" dirty="0"/>
              <a:t>• Check In</a:t>
            </a:r>
            <a:endParaRPr sz="1500" dirty="0"/>
          </a:p>
          <a:p>
            <a:pPr marL="0" indent="0">
              <a:buNone/>
            </a:pPr>
            <a:r>
              <a:rPr lang="en-US" sz="1500" dirty="0"/>
              <a:t>• Help Desk</a:t>
            </a:r>
            <a:endParaRPr sz="1500" dirty="0"/>
          </a:p>
          <a:p>
            <a:pPr marL="0" indent="0">
              <a:buNone/>
            </a:pPr>
            <a:r>
              <a:rPr lang="en-US" sz="1500" dirty="0"/>
              <a:t>• Airlines</a:t>
            </a:r>
            <a:endParaRPr sz="1500" dirty="0"/>
          </a:p>
          <a:p>
            <a:pPr marL="0" indent="0">
              <a:buNone/>
            </a:pPr>
            <a:r>
              <a:rPr lang="en-US" sz="1500" dirty="0"/>
              <a:t>• Lounges</a:t>
            </a:r>
            <a:endParaRPr sz="1500" dirty="0"/>
          </a:p>
          <a:p>
            <a:pPr marL="0" indent="0">
              <a:buNone/>
            </a:pPr>
            <a:r>
              <a:rPr lang="en-US" sz="1500" dirty="0"/>
              <a:t>• Stores</a:t>
            </a:r>
            <a:endParaRPr sz="1500" dirty="0"/>
          </a:p>
          <a:p>
            <a:pPr marL="0" indent="0">
              <a:buNone/>
            </a:pPr>
            <a:r>
              <a:rPr lang="en-US" sz="1500" dirty="0"/>
              <a:t>• Washroom</a:t>
            </a:r>
            <a:endParaRPr sz="1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1c356846b0016d87_43"/>
          <p:cNvSpPr txBox="1">
            <a:spLocks noGrp="1"/>
          </p:cNvSpPr>
          <p:nvPr>
            <p:ph type="title"/>
          </p:nvPr>
        </p:nvSpPr>
        <p:spPr>
          <a:xfrm>
            <a:off x="628650" y="273844"/>
            <a:ext cx="7886700" cy="994275"/>
          </a:xfrm>
          <a:prstGeom prst="rect">
            <a:avLst/>
          </a:prstGeom>
        </p:spPr>
        <p:txBody>
          <a:bodyPr spcFirstLastPara="1" wrap="square" lIns="68569" tIns="34275" rIns="68569" bIns="34275" anchor="ctr" anchorCtr="0">
            <a:normAutofit/>
          </a:bodyPr>
          <a:lstStyle/>
          <a:p>
            <a:r>
              <a:rPr lang="en-US" dirty="0"/>
              <a:t>Module - 2:</a:t>
            </a:r>
            <a:endParaRPr/>
          </a:p>
        </p:txBody>
      </p:sp>
      <p:sp>
        <p:nvSpPr>
          <p:cNvPr id="246" name="Google Shape;246;g1c356846b0016d87_43"/>
          <p:cNvSpPr txBox="1">
            <a:spLocks noGrp="1"/>
          </p:cNvSpPr>
          <p:nvPr>
            <p:ph type="body" idx="1"/>
          </p:nvPr>
        </p:nvSpPr>
        <p:spPr>
          <a:xfrm>
            <a:off x="628650" y="1369219"/>
            <a:ext cx="7886700" cy="3263400"/>
          </a:xfrm>
          <a:prstGeom prst="rect">
            <a:avLst/>
          </a:prstGeom>
        </p:spPr>
        <p:txBody>
          <a:bodyPr spcFirstLastPara="1" wrap="square" lIns="68569" tIns="34275" rIns="68569" bIns="34275" anchor="t" anchorCtr="0">
            <a:normAutofit/>
          </a:bodyPr>
          <a:lstStyle/>
          <a:p>
            <a:pPr marL="0" indent="0">
              <a:buNone/>
            </a:pPr>
            <a:r>
              <a:rPr lang="en-US" sz="1500" b="1" dirty="0"/>
              <a:t>Feedback Form Page:</a:t>
            </a:r>
            <a:endParaRPr sz="1500" b="1" dirty="0"/>
          </a:p>
          <a:p>
            <a:pPr marL="0" indent="0">
              <a:buNone/>
            </a:pPr>
            <a:r>
              <a:rPr lang="en-US" sz="1500" dirty="0"/>
              <a:t>After selecting the department in feedback page the passenger in redirect to the re-</a:t>
            </a:r>
            <a:endParaRPr sz="1500" dirty="0"/>
          </a:p>
          <a:p>
            <a:pPr marL="0" indent="0">
              <a:buNone/>
            </a:pPr>
            <a:r>
              <a:rPr lang="en-US" sz="1500" dirty="0" err="1"/>
              <a:t>spective</a:t>
            </a:r>
            <a:r>
              <a:rPr lang="en-US" sz="1500" dirty="0"/>
              <a:t> feedback form of that department and the passenger here can give their</a:t>
            </a:r>
            <a:endParaRPr sz="1500" dirty="0"/>
          </a:p>
          <a:p>
            <a:pPr marL="0" indent="0">
              <a:buNone/>
            </a:pPr>
            <a:r>
              <a:rPr lang="en-US" sz="1500" dirty="0"/>
              <a:t>feedbacks based on different services or parameters between 0.5 and 5. They can</a:t>
            </a:r>
            <a:endParaRPr sz="1500" dirty="0"/>
          </a:p>
          <a:p>
            <a:pPr marL="0" indent="0">
              <a:buNone/>
            </a:pPr>
            <a:r>
              <a:rPr lang="en-US" sz="1500" dirty="0"/>
              <a:t>also give the feedback message for the respective department.</a:t>
            </a:r>
            <a:endParaRPr sz="15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c356846b0016d87_48"/>
          <p:cNvSpPr txBox="1">
            <a:spLocks noGrp="1"/>
          </p:cNvSpPr>
          <p:nvPr>
            <p:ph type="title"/>
          </p:nvPr>
        </p:nvSpPr>
        <p:spPr>
          <a:xfrm>
            <a:off x="628650" y="273844"/>
            <a:ext cx="7886700" cy="994275"/>
          </a:xfrm>
          <a:prstGeom prst="rect">
            <a:avLst/>
          </a:prstGeom>
        </p:spPr>
        <p:txBody>
          <a:bodyPr spcFirstLastPara="1" wrap="square" lIns="68569" tIns="34275" rIns="68569" bIns="34275" anchor="ctr" anchorCtr="0">
            <a:normAutofit/>
          </a:bodyPr>
          <a:lstStyle/>
          <a:p>
            <a:r>
              <a:rPr lang="en-US" dirty="0"/>
              <a:t>Module - 3:</a:t>
            </a:r>
            <a:endParaRPr/>
          </a:p>
        </p:txBody>
      </p:sp>
      <p:sp>
        <p:nvSpPr>
          <p:cNvPr id="252" name="Google Shape;252;g1c356846b0016d87_48"/>
          <p:cNvSpPr txBox="1">
            <a:spLocks noGrp="1"/>
          </p:cNvSpPr>
          <p:nvPr>
            <p:ph type="body" idx="1"/>
          </p:nvPr>
        </p:nvSpPr>
        <p:spPr>
          <a:xfrm>
            <a:off x="628650" y="1369219"/>
            <a:ext cx="7886700" cy="3263400"/>
          </a:xfrm>
          <a:prstGeom prst="rect">
            <a:avLst/>
          </a:prstGeom>
        </p:spPr>
        <p:txBody>
          <a:bodyPr spcFirstLastPara="1" wrap="square" lIns="68569" tIns="34275" rIns="68569" bIns="34275" anchor="t" anchorCtr="0">
            <a:normAutofit/>
          </a:bodyPr>
          <a:lstStyle/>
          <a:p>
            <a:pPr marL="0" indent="0">
              <a:buNone/>
            </a:pPr>
            <a:r>
              <a:rPr lang="en-US" sz="1500" b="1" dirty="0"/>
              <a:t>Admin:</a:t>
            </a:r>
            <a:endParaRPr sz="1500" b="1" dirty="0"/>
          </a:p>
          <a:p>
            <a:pPr marL="0" indent="0">
              <a:buNone/>
            </a:pPr>
            <a:r>
              <a:rPr lang="en-US" sz="1500" dirty="0"/>
              <a:t>This page is the first page after login a manager will see.</a:t>
            </a:r>
            <a:endParaRPr sz="1500" dirty="0"/>
          </a:p>
          <a:p>
            <a:pPr marL="0" indent="0">
              <a:buNone/>
            </a:pPr>
            <a:r>
              <a:rPr lang="en-US" sz="1500" b="1" dirty="0"/>
              <a:t>Feedback Page:</a:t>
            </a:r>
            <a:endParaRPr sz="1500" b="1" dirty="0"/>
          </a:p>
          <a:p>
            <a:pPr marL="0" indent="0">
              <a:buNone/>
            </a:pPr>
            <a:r>
              <a:rPr lang="en-US" sz="1500" dirty="0"/>
              <a:t>This page is the same as the one in passenger module. It also has the same 8 de-</a:t>
            </a:r>
            <a:endParaRPr sz="1500" dirty="0"/>
          </a:p>
          <a:p>
            <a:pPr marL="0" indent="0">
              <a:buNone/>
            </a:pPr>
            <a:r>
              <a:rPr lang="en-US" sz="1500" dirty="0" err="1"/>
              <a:t>partments</a:t>
            </a:r>
            <a:r>
              <a:rPr lang="en-US" sz="1500" dirty="0"/>
              <a:t> but when the admin clicks on it, he will be able to view the results to</a:t>
            </a:r>
            <a:endParaRPr sz="1500" dirty="0"/>
          </a:p>
          <a:p>
            <a:pPr marL="0" indent="0">
              <a:buNone/>
            </a:pPr>
            <a:r>
              <a:rPr lang="en-US" sz="1500" dirty="0"/>
              <a:t>feedbacks given by the passengers.</a:t>
            </a:r>
            <a:endParaRPr sz="15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c356846b0016d87_53"/>
          <p:cNvSpPr txBox="1">
            <a:spLocks noGrp="1"/>
          </p:cNvSpPr>
          <p:nvPr>
            <p:ph type="title"/>
          </p:nvPr>
        </p:nvSpPr>
        <p:spPr>
          <a:xfrm>
            <a:off x="628650" y="273844"/>
            <a:ext cx="7886700" cy="994275"/>
          </a:xfrm>
          <a:prstGeom prst="rect">
            <a:avLst/>
          </a:prstGeom>
        </p:spPr>
        <p:txBody>
          <a:bodyPr spcFirstLastPara="1" wrap="square" lIns="68569" tIns="34275" rIns="68569" bIns="34275" anchor="ctr" anchorCtr="0">
            <a:normAutofit/>
          </a:bodyPr>
          <a:lstStyle/>
          <a:p>
            <a:r>
              <a:rPr lang="en-US" dirty="0"/>
              <a:t>Module - 4:</a:t>
            </a:r>
            <a:endParaRPr/>
          </a:p>
        </p:txBody>
      </p:sp>
      <p:sp>
        <p:nvSpPr>
          <p:cNvPr id="258" name="Google Shape;258;g1c356846b0016d87_53"/>
          <p:cNvSpPr txBox="1">
            <a:spLocks noGrp="1"/>
          </p:cNvSpPr>
          <p:nvPr>
            <p:ph type="body" idx="1"/>
          </p:nvPr>
        </p:nvSpPr>
        <p:spPr>
          <a:xfrm>
            <a:off x="628650" y="1268119"/>
            <a:ext cx="7886700" cy="3263400"/>
          </a:xfrm>
          <a:prstGeom prst="rect">
            <a:avLst/>
          </a:prstGeom>
        </p:spPr>
        <p:txBody>
          <a:bodyPr spcFirstLastPara="1" wrap="square" lIns="68569" tIns="34275" rIns="68569" bIns="34275" anchor="t" anchorCtr="0">
            <a:normAutofit/>
          </a:bodyPr>
          <a:lstStyle/>
          <a:p>
            <a:pPr marL="0" indent="0">
              <a:buNone/>
            </a:pPr>
            <a:r>
              <a:rPr lang="en-US" sz="1500" b="1" dirty="0"/>
              <a:t>Feedback Management:</a:t>
            </a:r>
          </a:p>
          <a:p>
            <a:pPr marL="0" indent="0">
              <a:buNone/>
            </a:pPr>
            <a:r>
              <a:rPr lang="en-US" sz="1500" dirty="0"/>
              <a:t>This displays the feedbacks summary of the respective department in the form </a:t>
            </a:r>
            <a:r>
              <a:rPr lang="en-US" sz="1500" dirty="0" err="1"/>
              <a:t>ofcircular</a:t>
            </a:r>
            <a:r>
              <a:rPr lang="en-US" sz="1500" dirty="0"/>
              <a:t> progress bar. This also displays the entire feedback message given by </a:t>
            </a:r>
            <a:r>
              <a:rPr lang="en-US" sz="1500" dirty="0" err="1"/>
              <a:t>thepassengers.Mail</a:t>
            </a:r>
            <a:r>
              <a:rPr lang="en-US" sz="1500" dirty="0"/>
              <a:t> is sent to user after </a:t>
            </a:r>
            <a:r>
              <a:rPr lang="en-US" sz="1500" dirty="0" err="1"/>
              <a:t>successfull</a:t>
            </a:r>
            <a:r>
              <a:rPr lang="en-US" sz="1500" dirty="0"/>
              <a:t> feedback </a:t>
            </a:r>
            <a:r>
              <a:rPr lang="en-US" sz="1500" dirty="0" err="1"/>
              <a:t>submitition</a:t>
            </a:r>
            <a:endParaRPr lang="en-US" sz="1500" dirty="0"/>
          </a:p>
          <a:p>
            <a:pPr marL="0" indent="0">
              <a:buNone/>
            </a:pPr>
            <a:r>
              <a:rPr lang="en-US" sz="1500" dirty="0"/>
              <a:t>The overall objective of Feedback Management is the development of database technology has been to treat data as an organizational resource and as an integrated whole. DBMS allow data to be protected and organized separately from other resources.</a:t>
            </a:r>
          </a:p>
          <a:p>
            <a:pPr marL="0" indent="0">
              <a:buNone/>
            </a:pPr>
            <a:r>
              <a:rPr lang="en-US" sz="1500" dirty="0"/>
              <a:t>The organization of data in database aims to achieve three major objectives:</a:t>
            </a:r>
          </a:p>
          <a:p>
            <a:pPr marL="0" indent="0">
              <a:buNone/>
            </a:pPr>
            <a:r>
              <a:rPr lang="en-US" sz="1500" dirty="0"/>
              <a:t>• Data integration.</a:t>
            </a:r>
          </a:p>
          <a:p>
            <a:pPr marL="0" indent="0">
              <a:buNone/>
            </a:pPr>
            <a:r>
              <a:rPr lang="en-US" sz="1500" dirty="0"/>
              <a:t>• Data integrity.</a:t>
            </a:r>
          </a:p>
          <a:p>
            <a:pPr marL="0" indent="0">
              <a:buNone/>
            </a:pPr>
            <a:r>
              <a:rPr lang="en-US" sz="1500" dirty="0"/>
              <a:t>• Data independence.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1"/>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dirty="0"/>
              <a:t>Use Case</a:t>
            </a:r>
            <a:endParaRPr dirty="0"/>
          </a:p>
        </p:txBody>
      </p:sp>
      <p:sp>
        <p:nvSpPr>
          <p:cNvPr id="205" name="Google Shape;205;p21"/>
          <p:cNvSpPr txBox="1">
            <a:spLocks noGrp="1"/>
          </p:cNvSpPr>
          <p:nvPr>
            <p:ph type="body" idx="1"/>
          </p:nvPr>
        </p:nvSpPr>
        <p:spPr>
          <a:xfrm>
            <a:off x="628650" y="1369219"/>
            <a:ext cx="7886700" cy="3263504"/>
          </a:xfrm>
          <a:prstGeom prst="rect">
            <a:avLst/>
          </a:prstGeom>
          <a:noFill/>
          <a:ln>
            <a:noFill/>
          </a:ln>
        </p:spPr>
        <p:txBody>
          <a:bodyPr spcFirstLastPara="1" wrap="square" lIns="68569" tIns="34275" rIns="68569" bIns="34275" anchor="t" anchorCtr="0">
            <a:normAutofit/>
          </a:bodyPr>
          <a:lstStyle/>
          <a:p>
            <a:pPr marL="171450" indent="-171450">
              <a:spcBef>
                <a:spcPts val="0"/>
              </a:spcBef>
              <a:buSzPts val="2800"/>
              <a:buNone/>
            </a:pPr>
            <a:r>
              <a:rPr lang="en-US" sz="1500" dirty="0"/>
              <a:t>Airport Feedback App has two actors</a:t>
            </a:r>
          </a:p>
          <a:p>
            <a:pPr marL="171450" indent="-171450">
              <a:buSzPts val="2800"/>
            </a:pPr>
            <a:r>
              <a:rPr lang="en-US" sz="1500" dirty="0" err="1"/>
              <a:t>Passenger:Passenger</a:t>
            </a:r>
            <a:r>
              <a:rPr lang="en-US" sz="1500" dirty="0"/>
              <a:t> can give the feedback regarding the different departments such as airlines, check- in counter, food court, help desk, lounge, store, etc.</a:t>
            </a:r>
          </a:p>
          <a:p>
            <a:pPr marL="171450" indent="-171450">
              <a:buSzPts val="2800"/>
            </a:pPr>
            <a:r>
              <a:rPr lang="en-US" sz="1500" dirty="0" err="1"/>
              <a:t>Admin:Admin</a:t>
            </a:r>
            <a:r>
              <a:rPr lang="en-US" sz="1500" dirty="0"/>
              <a:t> has the authority to view or access the feedback provided by the passengers. Admin can also perform different types of operations on the feedback provided by the passengers to conclude different results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dirty="0"/>
              <a:t>Test Case</a:t>
            </a:r>
            <a:endParaRPr/>
          </a:p>
        </p:txBody>
      </p:sp>
      <p:sp>
        <p:nvSpPr>
          <p:cNvPr id="211" name="Google Shape;211;p22"/>
          <p:cNvSpPr txBox="1">
            <a:spLocks noGrp="1"/>
          </p:cNvSpPr>
          <p:nvPr>
            <p:ph type="body" idx="1"/>
          </p:nvPr>
        </p:nvSpPr>
        <p:spPr>
          <a:xfrm>
            <a:off x="628650" y="1369219"/>
            <a:ext cx="7886700" cy="3263504"/>
          </a:xfrm>
          <a:prstGeom prst="rect">
            <a:avLst/>
          </a:prstGeom>
          <a:noFill/>
          <a:ln>
            <a:noFill/>
          </a:ln>
        </p:spPr>
        <p:txBody>
          <a:bodyPr spcFirstLastPara="1" wrap="square" lIns="68569" tIns="34275" rIns="68569" bIns="34275" anchor="t" anchorCtr="0">
            <a:normAutofit/>
          </a:bodyPr>
          <a:lstStyle/>
          <a:p>
            <a:pPr marL="171450" indent="-171450">
              <a:spcBef>
                <a:spcPts val="0"/>
              </a:spcBef>
              <a:buSzPts val="2800"/>
              <a:buNone/>
            </a:pPr>
            <a:r>
              <a:rPr lang="en-US" sz="1500" dirty="0"/>
              <a:t>Execution Test Summary Report is an overall view of Testing Process from start to end. Test Plan comes at the starting of project while Test Summary Report comes at the end of testing process. This report is given to the client for his understanding purpose.</a:t>
            </a:r>
            <a:endParaRPr sz="1500" dirty="0"/>
          </a:p>
          <a:p>
            <a:pPr marL="171450" indent="-171450">
              <a:buSzPts val="2800"/>
              <a:buNone/>
            </a:pPr>
            <a:r>
              <a:rPr lang="en-US" sz="1500" dirty="0"/>
              <a:t>   The Test Summary Report contents are: </a:t>
            </a:r>
            <a:endParaRPr sz="1500" dirty="0"/>
          </a:p>
          <a:p>
            <a:pPr marL="385763" indent="-385763">
              <a:buSzPts val="2800"/>
              <a:buFont typeface="Wingdings" panose="05000000000000000000" pitchFamily="2" charset="2"/>
              <a:buChar char="Ø"/>
            </a:pPr>
            <a:r>
              <a:rPr lang="en-US" sz="1400" dirty="0"/>
              <a:t>Test Case ID generated = PRO1, PRO22. </a:t>
            </a:r>
            <a:endParaRPr sz="1400" dirty="0"/>
          </a:p>
          <a:p>
            <a:pPr marL="385763" indent="-385763">
              <a:buSzPts val="2800"/>
              <a:buFont typeface="Wingdings" panose="05000000000000000000" pitchFamily="2" charset="2"/>
              <a:buChar char="Ø"/>
            </a:pPr>
            <a:r>
              <a:rPr lang="en-US" sz="1400" dirty="0"/>
              <a:t>Total number of resources consumed = 23. </a:t>
            </a:r>
            <a:endParaRPr sz="1400" dirty="0"/>
          </a:p>
          <a:p>
            <a:pPr marL="385763" indent="-385763">
              <a:buSzPts val="2800"/>
              <a:buFont typeface="Wingdings" panose="05000000000000000000" pitchFamily="2" charset="2"/>
              <a:buChar char="Ø"/>
            </a:pPr>
            <a:r>
              <a:rPr lang="en-US" sz="1400" dirty="0"/>
              <a:t>Passed Test Cases = 24. </a:t>
            </a:r>
            <a:endParaRPr sz="1400" dirty="0"/>
          </a:p>
          <a:p>
            <a:pPr marL="385763" indent="-385763">
              <a:buSzPts val="2800"/>
              <a:buFont typeface="Wingdings" panose="05000000000000000000" pitchFamily="2" charset="2"/>
              <a:buChar char="Ø"/>
            </a:pPr>
            <a:r>
              <a:rPr lang="en-US" sz="1400" dirty="0"/>
              <a:t>Failed Test cases = 05. </a:t>
            </a:r>
            <a:endParaRPr sz="1400" dirty="0"/>
          </a:p>
          <a:p>
            <a:pPr marL="385763" indent="-385763">
              <a:buSzPts val="2800"/>
              <a:buFont typeface="Wingdings" panose="05000000000000000000" pitchFamily="2" charset="2"/>
              <a:buChar char="Ø"/>
            </a:pPr>
            <a:r>
              <a:rPr lang="en-US" sz="1400" dirty="0"/>
              <a:t>Status of Test Cases = Passed</a:t>
            </a:r>
            <a:endParaRPr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25d554ee95_0_9"/>
          <p:cNvSpPr txBox="1">
            <a:spLocks noGrp="1"/>
          </p:cNvSpPr>
          <p:nvPr>
            <p:ph type="title"/>
          </p:nvPr>
        </p:nvSpPr>
        <p:spPr>
          <a:xfrm>
            <a:off x="628650" y="1501979"/>
            <a:ext cx="7886700" cy="2139525"/>
          </a:xfrm>
          <a:prstGeom prst="rect">
            <a:avLst/>
          </a:prstGeom>
        </p:spPr>
        <p:txBody>
          <a:bodyPr spcFirstLastPara="1" wrap="square" lIns="68569" tIns="34275" rIns="68569" bIns="34275" anchor="ctr" anchorCtr="0">
            <a:normAutofit/>
          </a:bodyPr>
          <a:lstStyle/>
          <a:p>
            <a:pPr algn="ctr"/>
            <a:r>
              <a:rPr lang="en-US" sz="5400" dirty="0"/>
              <a:t>Screenshots</a:t>
            </a:r>
            <a:endParaRPr sz="5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225d554ee95_0_38"/>
          <p:cNvSpPr txBox="1">
            <a:spLocks noGrp="1"/>
          </p:cNvSpPr>
          <p:nvPr>
            <p:ph type="title"/>
          </p:nvPr>
        </p:nvSpPr>
        <p:spPr>
          <a:xfrm>
            <a:off x="628650" y="273844"/>
            <a:ext cx="7886700" cy="994275"/>
          </a:xfrm>
          <a:prstGeom prst="rect">
            <a:avLst/>
          </a:prstGeom>
        </p:spPr>
        <p:txBody>
          <a:bodyPr spcFirstLastPara="1" wrap="square" lIns="68569" tIns="34275" rIns="68569" bIns="34275" anchor="ctr" anchorCtr="0">
            <a:normAutofit/>
          </a:bodyPr>
          <a:lstStyle/>
          <a:p>
            <a:r>
              <a:rPr lang="en-US" dirty="0"/>
              <a:t>About</a:t>
            </a:r>
            <a:endParaRPr/>
          </a:p>
        </p:txBody>
      </p:sp>
      <p:pic>
        <p:nvPicPr>
          <p:cNvPr id="269" name="Google Shape;269;g225d554ee95_0_38"/>
          <p:cNvPicPr preferRelativeResize="0"/>
          <p:nvPr/>
        </p:nvPicPr>
        <p:blipFill>
          <a:blip r:embed="rId3">
            <a:alphaModFix/>
          </a:blip>
          <a:stretch>
            <a:fillRect/>
          </a:stretch>
        </p:blipFill>
        <p:spPr>
          <a:xfrm>
            <a:off x="114300" y="1382419"/>
            <a:ext cx="7771166" cy="364678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225d554ee95_0_42"/>
          <p:cNvSpPr txBox="1">
            <a:spLocks noGrp="1"/>
          </p:cNvSpPr>
          <p:nvPr>
            <p:ph type="title"/>
          </p:nvPr>
        </p:nvSpPr>
        <p:spPr>
          <a:xfrm>
            <a:off x="628650" y="273844"/>
            <a:ext cx="7886700" cy="994275"/>
          </a:xfrm>
          <a:prstGeom prst="rect">
            <a:avLst/>
          </a:prstGeom>
        </p:spPr>
        <p:txBody>
          <a:bodyPr spcFirstLastPara="1" wrap="square" lIns="68569" tIns="34275" rIns="68569" bIns="34275" anchor="ctr" anchorCtr="0">
            <a:normAutofit/>
          </a:bodyPr>
          <a:lstStyle/>
          <a:p>
            <a:r>
              <a:rPr lang="en-US" dirty="0"/>
              <a:t>Admin Login</a:t>
            </a:r>
            <a:endParaRPr/>
          </a:p>
        </p:txBody>
      </p:sp>
      <p:pic>
        <p:nvPicPr>
          <p:cNvPr id="275" name="Google Shape;275;g225d554ee95_0_42"/>
          <p:cNvPicPr preferRelativeResize="0"/>
          <p:nvPr/>
        </p:nvPicPr>
        <p:blipFill>
          <a:blip r:embed="rId3">
            <a:alphaModFix/>
          </a:blip>
          <a:stretch>
            <a:fillRect/>
          </a:stretch>
        </p:blipFill>
        <p:spPr>
          <a:xfrm>
            <a:off x="114301" y="1382419"/>
            <a:ext cx="7728278" cy="364678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225d554ee95_0_46"/>
          <p:cNvSpPr txBox="1">
            <a:spLocks noGrp="1"/>
          </p:cNvSpPr>
          <p:nvPr>
            <p:ph type="title"/>
          </p:nvPr>
        </p:nvSpPr>
        <p:spPr>
          <a:xfrm>
            <a:off x="628650" y="273844"/>
            <a:ext cx="7886700" cy="994275"/>
          </a:xfrm>
          <a:prstGeom prst="rect">
            <a:avLst/>
          </a:prstGeom>
        </p:spPr>
        <p:txBody>
          <a:bodyPr spcFirstLastPara="1" wrap="square" lIns="68569" tIns="34275" rIns="68569" bIns="34275" anchor="ctr" anchorCtr="0">
            <a:normAutofit/>
          </a:bodyPr>
          <a:lstStyle/>
          <a:p>
            <a:r>
              <a:rPr lang="en-US" dirty="0"/>
              <a:t>Admin Interface</a:t>
            </a:r>
            <a:endParaRPr/>
          </a:p>
        </p:txBody>
      </p:sp>
      <p:pic>
        <p:nvPicPr>
          <p:cNvPr id="281" name="Google Shape;281;g225d554ee95_0_46"/>
          <p:cNvPicPr preferRelativeResize="0"/>
          <p:nvPr/>
        </p:nvPicPr>
        <p:blipFill>
          <a:blip r:embed="rId3">
            <a:alphaModFix/>
          </a:blip>
          <a:stretch>
            <a:fillRect/>
          </a:stretch>
        </p:blipFill>
        <p:spPr>
          <a:xfrm>
            <a:off x="114300" y="1382419"/>
            <a:ext cx="7823261" cy="364678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lvl="0"/>
            <a:r>
              <a:rPr lang="en-US" sz="2800" b="1" dirty="0">
                <a:solidFill>
                  <a:schemeClr val="bg2"/>
                </a:solidFill>
                <a:latin typeface="Times New Roman" panose="02020603050405020304" pitchFamily="18" charset="0"/>
                <a:cs typeface="Times New Roman" panose="02020603050405020304" pitchFamily="18" charset="0"/>
              </a:rPr>
              <a:t>PRESENTATION OUTLINE</a:t>
            </a:r>
            <a:endParaRPr sz="2800" dirty="0"/>
          </a:p>
        </p:txBody>
      </p:sp>
      <p:sp>
        <p:nvSpPr>
          <p:cNvPr id="1899" name="Google Shape;1899;p27"/>
          <p:cNvSpPr txBox="1">
            <a:spLocks noGrp="1"/>
          </p:cNvSpPr>
          <p:nvPr>
            <p:ph type="title" idx="2"/>
          </p:nvPr>
        </p:nvSpPr>
        <p:spPr>
          <a:xfrm>
            <a:off x="720000" y="2878600"/>
            <a:ext cx="1327009" cy="64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smtClean="0">
                <a:solidFill>
                  <a:schemeClr val="tx1"/>
                </a:solidFill>
                <a:latin typeface="Times New Roman" panose="02020603050405020304" pitchFamily="18" charset="0"/>
                <a:cs typeface="Times New Roman" panose="02020603050405020304" pitchFamily="18" charset="0"/>
              </a:rPr>
              <a:t>PROPOSED SYSTEM</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900" name="Google Shape;1900;p27"/>
          <p:cNvSpPr txBox="1">
            <a:spLocks noGrp="1"/>
          </p:cNvSpPr>
          <p:nvPr>
            <p:ph type="title" idx="3"/>
          </p:nvPr>
        </p:nvSpPr>
        <p:spPr>
          <a:xfrm>
            <a:off x="87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1901" name="Google Shape;1901;p27"/>
          <p:cNvSpPr txBox="1">
            <a:spLocks noGrp="1"/>
          </p:cNvSpPr>
          <p:nvPr>
            <p:ph type="title" idx="5"/>
          </p:nvPr>
        </p:nvSpPr>
        <p:spPr>
          <a:xfrm>
            <a:off x="3687848" y="2796084"/>
            <a:ext cx="1768304" cy="810332"/>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000" dirty="0" smtClean="0">
                <a:solidFill>
                  <a:schemeClr val="tx1"/>
                </a:solidFill>
                <a:latin typeface="Times New Roman" panose="02020603050405020304" pitchFamily="18" charset="0"/>
                <a:cs typeface="Times New Roman" panose="02020603050405020304" pitchFamily="18" charset="0"/>
              </a:rPr>
              <a:t>SCOPE</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902" name="Google Shape;1902;p27"/>
          <p:cNvSpPr txBox="1">
            <a:spLocks noGrp="1"/>
          </p:cNvSpPr>
          <p:nvPr>
            <p:ph type="title" idx="6"/>
          </p:nvPr>
        </p:nvSpPr>
        <p:spPr>
          <a:xfrm>
            <a:off x="382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05</a:t>
            </a:r>
            <a:endParaRPr/>
          </a:p>
        </p:txBody>
      </p:sp>
      <p:sp>
        <p:nvSpPr>
          <p:cNvPr id="1904" name="Google Shape;1904;p27"/>
          <p:cNvSpPr txBox="1">
            <a:spLocks noGrp="1"/>
          </p:cNvSpPr>
          <p:nvPr>
            <p:ph type="title" idx="8"/>
          </p:nvPr>
        </p:nvSpPr>
        <p:spPr>
          <a:xfrm>
            <a:off x="6672299" y="2868050"/>
            <a:ext cx="1999089"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000" dirty="0" smtClean="0">
                <a:solidFill>
                  <a:schemeClr val="tx1"/>
                </a:solidFill>
                <a:latin typeface="Times New Roman" panose="02020603050405020304" pitchFamily="18" charset="0"/>
                <a:cs typeface="Times New Roman" panose="02020603050405020304" pitchFamily="18" charset="0"/>
              </a:rPr>
              <a:t>SYSTEM REQUIREMENTS</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905" name="Google Shape;1905;p27"/>
          <p:cNvSpPr txBox="1">
            <a:spLocks noGrp="1"/>
          </p:cNvSpPr>
          <p:nvPr>
            <p:ph type="title" idx="9"/>
          </p:nvPr>
        </p:nvSpPr>
        <p:spPr>
          <a:xfrm>
            <a:off x="683250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06</a:t>
            </a:r>
            <a:endParaRPr dirty="0"/>
          </a:p>
        </p:txBody>
      </p:sp>
    </p:spTree>
    <p:extLst>
      <p:ext uri="{BB962C8B-B14F-4D97-AF65-F5344CB8AC3E}">
        <p14:creationId xmlns:p14="http://schemas.microsoft.com/office/powerpoint/2010/main" xmlns="" val="2668384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225d554ee95_0_50"/>
          <p:cNvSpPr txBox="1">
            <a:spLocks noGrp="1"/>
          </p:cNvSpPr>
          <p:nvPr>
            <p:ph type="title"/>
          </p:nvPr>
        </p:nvSpPr>
        <p:spPr>
          <a:xfrm>
            <a:off x="628650" y="273844"/>
            <a:ext cx="7886700" cy="994275"/>
          </a:xfrm>
          <a:prstGeom prst="rect">
            <a:avLst/>
          </a:prstGeom>
        </p:spPr>
        <p:txBody>
          <a:bodyPr spcFirstLastPara="1" wrap="square" lIns="68569" tIns="34275" rIns="68569" bIns="34275" anchor="ctr" anchorCtr="0">
            <a:normAutofit/>
          </a:bodyPr>
          <a:lstStyle/>
          <a:p>
            <a:r>
              <a:rPr lang="en-US" dirty="0"/>
              <a:t>Admin Interface</a:t>
            </a:r>
            <a:endParaRPr/>
          </a:p>
        </p:txBody>
      </p:sp>
      <p:pic>
        <p:nvPicPr>
          <p:cNvPr id="287" name="Google Shape;287;g225d554ee95_0_50"/>
          <p:cNvPicPr preferRelativeResize="0"/>
          <p:nvPr/>
        </p:nvPicPr>
        <p:blipFill>
          <a:blip r:embed="rId3">
            <a:alphaModFix/>
          </a:blip>
          <a:stretch>
            <a:fillRect/>
          </a:stretch>
        </p:blipFill>
        <p:spPr>
          <a:xfrm>
            <a:off x="114301" y="1439569"/>
            <a:ext cx="7832012" cy="364678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225d554ee95_0_54"/>
          <p:cNvSpPr txBox="1">
            <a:spLocks noGrp="1"/>
          </p:cNvSpPr>
          <p:nvPr>
            <p:ph type="title"/>
          </p:nvPr>
        </p:nvSpPr>
        <p:spPr>
          <a:xfrm>
            <a:off x="628650" y="273844"/>
            <a:ext cx="7886700" cy="994275"/>
          </a:xfrm>
          <a:prstGeom prst="rect">
            <a:avLst/>
          </a:prstGeom>
        </p:spPr>
        <p:txBody>
          <a:bodyPr spcFirstLastPara="1" wrap="square" lIns="68569" tIns="34275" rIns="68569" bIns="34275" anchor="ctr" anchorCtr="0">
            <a:normAutofit/>
          </a:bodyPr>
          <a:lstStyle/>
          <a:p>
            <a:r>
              <a:rPr lang="en-US" dirty="0"/>
              <a:t>Admin Interface</a:t>
            </a:r>
            <a:endParaRPr/>
          </a:p>
        </p:txBody>
      </p:sp>
      <p:pic>
        <p:nvPicPr>
          <p:cNvPr id="293" name="Google Shape;293;g225d554ee95_0_54"/>
          <p:cNvPicPr preferRelativeResize="0"/>
          <p:nvPr/>
        </p:nvPicPr>
        <p:blipFill>
          <a:blip r:embed="rId3">
            <a:alphaModFix/>
          </a:blip>
          <a:stretch>
            <a:fillRect/>
          </a:stretch>
        </p:blipFill>
        <p:spPr>
          <a:xfrm>
            <a:off x="114300" y="1382419"/>
            <a:ext cx="7665931" cy="364678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225d554ee95_0_58"/>
          <p:cNvSpPr txBox="1">
            <a:spLocks noGrp="1"/>
          </p:cNvSpPr>
          <p:nvPr>
            <p:ph type="title"/>
          </p:nvPr>
        </p:nvSpPr>
        <p:spPr>
          <a:xfrm>
            <a:off x="628650" y="273844"/>
            <a:ext cx="7886700" cy="994275"/>
          </a:xfrm>
          <a:prstGeom prst="rect">
            <a:avLst/>
          </a:prstGeom>
        </p:spPr>
        <p:txBody>
          <a:bodyPr spcFirstLastPara="1" wrap="square" lIns="68569" tIns="34275" rIns="68569" bIns="34275" anchor="ctr" anchorCtr="0">
            <a:normAutofit/>
          </a:bodyPr>
          <a:lstStyle/>
          <a:p>
            <a:r>
              <a:rPr lang="en-US" dirty="0"/>
              <a:t>Admin Interface</a:t>
            </a:r>
            <a:endParaRPr/>
          </a:p>
        </p:txBody>
      </p:sp>
      <p:pic>
        <p:nvPicPr>
          <p:cNvPr id="299" name="Google Shape;299;g225d554ee95_0_58"/>
          <p:cNvPicPr preferRelativeResize="0"/>
          <p:nvPr/>
        </p:nvPicPr>
        <p:blipFill>
          <a:blip r:embed="rId3">
            <a:alphaModFix/>
          </a:blip>
          <a:stretch>
            <a:fillRect/>
          </a:stretch>
        </p:blipFill>
        <p:spPr>
          <a:xfrm>
            <a:off x="114300" y="1382419"/>
            <a:ext cx="7712312" cy="364678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225d554ee95_0_62"/>
          <p:cNvSpPr txBox="1">
            <a:spLocks noGrp="1"/>
          </p:cNvSpPr>
          <p:nvPr>
            <p:ph type="title"/>
          </p:nvPr>
        </p:nvSpPr>
        <p:spPr>
          <a:xfrm>
            <a:off x="628650" y="273844"/>
            <a:ext cx="7886700" cy="994275"/>
          </a:xfrm>
          <a:prstGeom prst="rect">
            <a:avLst/>
          </a:prstGeom>
        </p:spPr>
        <p:txBody>
          <a:bodyPr spcFirstLastPara="1" wrap="square" lIns="68569" tIns="34275" rIns="68569" bIns="34275" anchor="ctr" anchorCtr="0">
            <a:normAutofit/>
          </a:bodyPr>
          <a:lstStyle/>
          <a:p>
            <a:r>
              <a:rPr lang="en-US" dirty="0"/>
              <a:t>Client Login</a:t>
            </a:r>
            <a:endParaRPr/>
          </a:p>
        </p:txBody>
      </p:sp>
      <p:pic>
        <p:nvPicPr>
          <p:cNvPr id="305" name="Google Shape;305;g225d554ee95_0_62"/>
          <p:cNvPicPr preferRelativeResize="0"/>
          <p:nvPr/>
        </p:nvPicPr>
        <p:blipFill>
          <a:blip r:embed="rId3">
            <a:alphaModFix/>
          </a:blip>
          <a:stretch>
            <a:fillRect/>
          </a:stretch>
        </p:blipFill>
        <p:spPr>
          <a:xfrm>
            <a:off x="114300" y="1382419"/>
            <a:ext cx="7771166" cy="364678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225d554ee95_0_66"/>
          <p:cNvSpPr txBox="1">
            <a:spLocks noGrp="1"/>
          </p:cNvSpPr>
          <p:nvPr>
            <p:ph type="title"/>
          </p:nvPr>
        </p:nvSpPr>
        <p:spPr>
          <a:xfrm>
            <a:off x="628650" y="273844"/>
            <a:ext cx="7886700" cy="994275"/>
          </a:xfrm>
          <a:prstGeom prst="rect">
            <a:avLst/>
          </a:prstGeom>
        </p:spPr>
        <p:txBody>
          <a:bodyPr spcFirstLastPara="1" wrap="square" lIns="68569" tIns="34275" rIns="68569" bIns="34275" anchor="ctr" anchorCtr="0">
            <a:normAutofit/>
          </a:bodyPr>
          <a:lstStyle/>
          <a:p>
            <a:r>
              <a:rPr lang="en-US" dirty="0"/>
              <a:t>Client Interface</a:t>
            </a:r>
            <a:endParaRPr/>
          </a:p>
        </p:txBody>
      </p:sp>
      <p:pic>
        <p:nvPicPr>
          <p:cNvPr id="311" name="Google Shape;311;g225d554ee95_0_66"/>
          <p:cNvPicPr preferRelativeResize="0"/>
          <p:nvPr/>
        </p:nvPicPr>
        <p:blipFill>
          <a:blip r:embed="rId3">
            <a:alphaModFix/>
          </a:blip>
          <a:stretch>
            <a:fillRect/>
          </a:stretch>
        </p:blipFill>
        <p:spPr>
          <a:xfrm>
            <a:off x="114300" y="1382419"/>
            <a:ext cx="7737311" cy="364678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225d554ee95_0_70"/>
          <p:cNvSpPr txBox="1">
            <a:spLocks noGrp="1"/>
          </p:cNvSpPr>
          <p:nvPr>
            <p:ph type="title"/>
          </p:nvPr>
        </p:nvSpPr>
        <p:spPr>
          <a:xfrm>
            <a:off x="628650" y="273844"/>
            <a:ext cx="7886700" cy="994275"/>
          </a:xfrm>
          <a:prstGeom prst="rect">
            <a:avLst/>
          </a:prstGeom>
        </p:spPr>
        <p:txBody>
          <a:bodyPr spcFirstLastPara="1" wrap="square" lIns="68569" tIns="34275" rIns="68569" bIns="34275" anchor="ctr" anchorCtr="0">
            <a:normAutofit/>
          </a:bodyPr>
          <a:lstStyle/>
          <a:p>
            <a:r>
              <a:rPr lang="en-US" dirty="0"/>
              <a:t>Client Interface</a:t>
            </a:r>
            <a:endParaRPr/>
          </a:p>
        </p:txBody>
      </p:sp>
      <p:pic>
        <p:nvPicPr>
          <p:cNvPr id="317" name="Google Shape;317;g225d554ee95_0_70"/>
          <p:cNvPicPr preferRelativeResize="0"/>
          <p:nvPr/>
        </p:nvPicPr>
        <p:blipFill>
          <a:blip r:embed="rId3">
            <a:alphaModFix/>
          </a:blip>
          <a:stretch>
            <a:fillRect/>
          </a:stretch>
        </p:blipFill>
        <p:spPr>
          <a:xfrm>
            <a:off x="114300" y="1382419"/>
            <a:ext cx="7753954" cy="364678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225d554ee95_0_74"/>
          <p:cNvSpPr txBox="1">
            <a:spLocks noGrp="1"/>
          </p:cNvSpPr>
          <p:nvPr>
            <p:ph type="title"/>
          </p:nvPr>
        </p:nvSpPr>
        <p:spPr>
          <a:xfrm>
            <a:off x="628650" y="273844"/>
            <a:ext cx="7886700" cy="994275"/>
          </a:xfrm>
          <a:prstGeom prst="rect">
            <a:avLst/>
          </a:prstGeom>
        </p:spPr>
        <p:txBody>
          <a:bodyPr spcFirstLastPara="1" wrap="square" lIns="68569" tIns="34275" rIns="68569" bIns="34275" anchor="ctr" anchorCtr="0">
            <a:normAutofit/>
          </a:bodyPr>
          <a:lstStyle/>
          <a:p>
            <a:r>
              <a:rPr lang="en-US" dirty="0"/>
              <a:t>Review Interface</a:t>
            </a:r>
            <a:endParaRPr/>
          </a:p>
        </p:txBody>
      </p:sp>
      <p:pic>
        <p:nvPicPr>
          <p:cNvPr id="323" name="Google Shape;323;g225d554ee95_0_74"/>
          <p:cNvPicPr preferRelativeResize="0"/>
          <p:nvPr/>
        </p:nvPicPr>
        <p:blipFill>
          <a:blip r:embed="rId3">
            <a:alphaModFix/>
          </a:blip>
          <a:stretch>
            <a:fillRect/>
          </a:stretch>
        </p:blipFill>
        <p:spPr>
          <a:xfrm>
            <a:off x="114300" y="1382419"/>
            <a:ext cx="7753954" cy="364678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225d554ee95_0_78"/>
          <p:cNvSpPr txBox="1">
            <a:spLocks noGrp="1"/>
          </p:cNvSpPr>
          <p:nvPr>
            <p:ph type="title"/>
          </p:nvPr>
        </p:nvSpPr>
        <p:spPr>
          <a:xfrm>
            <a:off x="628650" y="273844"/>
            <a:ext cx="7886700" cy="994275"/>
          </a:xfrm>
          <a:prstGeom prst="rect">
            <a:avLst/>
          </a:prstGeom>
        </p:spPr>
        <p:txBody>
          <a:bodyPr spcFirstLastPara="1" wrap="square" lIns="68569" tIns="34275" rIns="68569" bIns="34275" anchor="ctr" anchorCtr="0">
            <a:normAutofit/>
          </a:bodyPr>
          <a:lstStyle/>
          <a:p>
            <a:r>
              <a:rPr lang="en-US" dirty="0"/>
              <a:t>Error Pop-up</a:t>
            </a:r>
            <a:endParaRPr/>
          </a:p>
        </p:txBody>
      </p:sp>
      <p:pic>
        <p:nvPicPr>
          <p:cNvPr id="329" name="Google Shape;329;g225d554ee95_0_78"/>
          <p:cNvPicPr preferRelativeResize="0"/>
          <p:nvPr/>
        </p:nvPicPr>
        <p:blipFill>
          <a:blip r:embed="rId3">
            <a:alphaModFix/>
          </a:blip>
          <a:stretch>
            <a:fillRect/>
          </a:stretch>
        </p:blipFill>
        <p:spPr>
          <a:xfrm>
            <a:off x="114300" y="1382419"/>
            <a:ext cx="7771166" cy="364678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225d554ee95_0_82"/>
          <p:cNvSpPr txBox="1">
            <a:spLocks noGrp="1"/>
          </p:cNvSpPr>
          <p:nvPr>
            <p:ph type="title"/>
          </p:nvPr>
        </p:nvSpPr>
        <p:spPr>
          <a:xfrm>
            <a:off x="628650" y="273844"/>
            <a:ext cx="7886700" cy="994275"/>
          </a:xfrm>
          <a:prstGeom prst="rect">
            <a:avLst/>
          </a:prstGeom>
        </p:spPr>
        <p:txBody>
          <a:bodyPr spcFirstLastPara="1" wrap="square" lIns="68569" tIns="34275" rIns="68569" bIns="34275" anchor="ctr" anchorCtr="0">
            <a:normAutofit/>
          </a:bodyPr>
          <a:lstStyle/>
          <a:p>
            <a:r>
              <a:rPr lang="en-US" dirty="0"/>
              <a:t>Feedback Message Interface</a:t>
            </a:r>
            <a:endParaRPr/>
          </a:p>
        </p:txBody>
      </p:sp>
      <p:pic>
        <p:nvPicPr>
          <p:cNvPr id="335" name="Google Shape;335;g225d554ee95_0_82"/>
          <p:cNvPicPr preferRelativeResize="0"/>
          <p:nvPr/>
        </p:nvPicPr>
        <p:blipFill>
          <a:blip r:embed="rId3">
            <a:alphaModFix/>
          </a:blip>
          <a:stretch>
            <a:fillRect/>
          </a:stretch>
        </p:blipFill>
        <p:spPr>
          <a:xfrm>
            <a:off x="114300" y="1382419"/>
            <a:ext cx="7771166" cy="364678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225d554ee95_0_86"/>
          <p:cNvSpPr txBox="1">
            <a:spLocks noGrp="1"/>
          </p:cNvSpPr>
          <p:nvPr>
            <p:ph type="title"/>
          </p:nvPr>
        </p:nvSpPr>
        <p:spPr>
          <a:xfrm>
            <a:off x="628650" y="273844"/>
            <a:ext cx="7886700" cy="994275"/>
          </a:xfrm>
          <a:prstGeom prst="rect">
            <a:avLst/>
          </a:prstGeom>
        </p:spPr>
        <p:txBody>
          <a:bodyPr spcFirstLastPara="1" wrap="square" lIns="68569" tIns="34275" rIns="68569" bIns="34275" anchor="ctr" anchorCtr="0">
            <a:normAutofit/>
          </a:bodyPr>
          <a:lstStyle/>
          <a:p>
            <a:r>
              <a:rPr lang="en-US" dirty="0"/>
              <a:t>Feedback Submission Pop-up</a:t>
            </a:r>
            <a:endParaRPr/>
          </a:p>
        </p:txBody>
      </p:sp>
      <p:pic>
        <p:nvPicPr>
          <p:cNvPr id="341" name="Google Shape;341;g225d554ee95_0_86"/>
          <p:cNvPicPr preferRelativeResize="0"/>
          <p:nvPr/>
        </p:nvPicPr>
        <p:blipFill>
          <a:blip r:embed="rId3">
            <a:alphaModFix/>
          </a:blip>
          <a:stretch>
            <a:fillRect/>
          </a:stretch>
        </p:blipFill>
        <p:spPr>
          <a:xfrm>
            <a:off x="114300" y="1382419"/>
            <a:ext cx="7745375" cy="364678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lvl="0"/>
            <a:r>
              <a:rPr lang="en-US" sz="2800" b="1" dirty="0">
                <a:solidFill>
                  <a:schemeClr val="bg2"/>
                </a:solidFill>
                <a:latin typeface="Times New Roman" panose="02020603050405020304" pitchFamily="18" charset="0"/>
                <a:cs typeface="Times New Roman" panose="02020603050405020304" pitchFamily="18" charset="0"/>
              </a:rPr>
              <a:t>PRESENTATION OUTLINE</a:t>
            </a:r>
            <a:endParaRPr sz="2800" dirty="0"/>
          </a:p>
        </p:txBody>
      </p:sp>
      <p:sp>
        <p:nvSpPr>
          <p:cNvPr id="1899" name="Google Shape;1899;p27"/>
          <p:cNvSpPr txBox="1">
            <a:spLocks noGrp="1"/>
          </p:cNvSpPr>
          <p:nvPr>
            <p:ph type="title" idx="2"/>
          </p:nvPr>
        </p:nvSpPr>
        <p:spPr>
          <a:xfrm>
            <a:off x="278775" y="2834761"/>
            <a:ext cx="2516380" cy="835989"/>
          </a:xfrm>
          <a:prstGeom prst="rect">
            <a:avLst/>
          </a:prstGeom>
        </p:spPr>
        <p:txBody>
          <a:bodyPr spcFirstLastPara="1" wrap="square" lIns="0" tIns="0" rIns="0" bIns="0" anchor="ctr" anchorCtr="0">
            <a:noAutofit/>
          </a:bodyPr>
          <a:lstStyle/>
          <a:p>
            <a:pPr lvl="0" algn="ctr"/>
            <a:r>
              <a:rPr lang="en-US" sz="2000" dirty="0" smtClean="0">
                <a:solidFill>
                  <a:schemeClr val="tx1"/>
                </a:solidFill>
                <a:latin typeface="Times New Roman" panose="02020603050405020304" pitchFamily="18" charset="0"/>
                <a:cs typeface="Times New Roman" panose="02020603050405020304" pitchFamily="18" charset="0"/>
              </a:rPr>
              <a:t>USER </a:t>
            </a:r>
            <a:br>
              <a:rPr lang="en-US" sz="2000" dirty="0" smtClean="0">
                <a:solidFill>
                  <a:schemeClr val="tx1"/>
                </a:solidFill>
                <a:latin typeface="Times New Roman" panose="02020603050405020304" pitchFamily="18" charset="0"/>
                <a:cs typeface="Times New Roman" panose="02020603050405020304" pitchFamily="18" charset="0"/>
              </a:rPr>
            </a:br>
            <a:r>
              <a:rPr lang="en-US" sz="2000" dirty="0" smtClean="0">
                <a:solidFill>
                  <a:schemeClr val="tx1"/>
                </a:solidFill>
                <a:latin typeface="Times New Roman" panose="02020603050405020304" pitchFamily="18" charset="0"/>
                <a:cs typeface="Times New Roman" panose="02020603050405020304" pitchFamily="18" charset="0"/>
              </a:rPr>
              <a:t>CHARACTERSTICS</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900" name="Google Shape;1900;p27"/>
          <p:cNvSpPr txBox="1">
            <a:spLocks noGrp="1"/>
          </p:cNvSpPr>
          <p:nvPr>
            <p:ph type="title" idx="3"/>
          </p:nvPr>
        </p:nvSpPr>
        <p:spPr>
          <a:xfrm>
            <a:off x="87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07</a:t>
            </a:r>
            <a:endParaRPr dirty="0"/>
          </a:p>
        </p:txBody>
      </p:sp>
      <p:sp>
        <p:nvSpPr>
          <p:cNvPr id="1901" name="Google Shape;1901;p27"/>
          <p:cNvSpPr txBox="1">
            <a:spLocks noGrp="1"/>
          </p:cNvSpPr>
          <p:nvPr>
            <p:ph type="title" idx="5"/>
          </p:nvPr>
        </p:nvSpPr>
        <p:spPr>
          <a:xfrm>
            <a:off x="6445606" y="2737578"/>
            <a:ext cx="2241194" cy="902566"/>
          </a:xfrm>
          <a:prstGeom prst="rect">
            <a:avLst/>
          </a:prstGeom>
        </p:spPr>
        <p:txBody>
          <a:bodyPr spcFirstLastPara="1" wrap="square" lIns="0" tIns="0" rIns="0" bIns="0" anchor="ctr" anchorCtr="0">
            <a:noAutofit/>
          </a:bodyPr>
          <a:lstStyle/>
          <a:p>
            <a:pPr algn="ctr"/>
            <a:r>
              <a:rPr lang="en-US" sz="2000" dirty="0">
                <a:solidFill>
                  <a:schemeClr val="tx1"/>
                </a:solidFill>
                <a:latin typeface="Times New Roman" panose="02020603050405020304" pitchFamily="18" charset="0"/>
                <a:cs typeface="Times New Roman" panose="02020603050405020304" pitchFamily="18" charset="0"/>
              </a:rPr>
              <a:t>TECHNOLOGIES</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USED</a:t>
            </a:r>
          </a:p>
        </p:txBody>
      </p:sp>
      <p:sp>
        <p:nvSpPr>
          <p:cNvPr id="1902" name="Google Shape;1902;p27"/>
          <p:cNvSpPr txBox="1">
            <a:spLocks noGrp="1"/>
          </p:cNvSpPr>
          <p:nvPr>
            <p:ph type="title" idx="6"/>
          </p:nvPr>
        </p:nvSpPr>
        <p:spPr>
          <a:xfrm>
            <a:off x="382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08</a:t>
            </a:r>
            <a:endParaRPr dirty="0"/>
          </a:p>
        </p:txBody>
      </p:sp>
      <p:sp>
        <p:nvSpPr>
          <p:cNvPr id="1905" name="Google Shape;1905;p27"/>
          <p:cNvSpPr txBox="1">
            <a:spLocks noGrp="1"/>
          </p:cNvSpPr>
          <p:nvPr>
            <p:ph type="title" idx="9"/>
          </p:nvPr>
        </p:nvSpPr>
        <p:spPr>
          <a:xfrm>
            <a:off x="683250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09</a:t>
            </a:r>
            <a:endParaRPr dirty="0"/>
          </a:p>
        </p:txBody>
      </p:sp>
      <p:sp>
        <p:nvSpPr>
          <p:cNvPr id="16" name="Google Shape;1899;p27"/>
          <p:cNvSpPr txBox="1">
            <a:spLocks/>
          </p:cNvSpPr>
          <p:nvPr/>
        </p:nvSpPr>
        <p:spPr>
          <a:xfrm>
            <a:off x="3668278" y="2750780"/>
            <a:ext cx="2005157" cy="83598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US" sz="2000" dirty="0" smtClean="0">
                <a:solidFill>
                  <a:schemeClr val="tx1"/>
                </a:solidFill>
                <a:latin typeface="Times New Roman" panose="02020603050405020304" pitchFamily="18" charset="0"/>
                <a:cs typeface="Times New Roman" panose="02020603050405020304" pitchFamily="18" charset="0"/>
              </a:rPr>
              <a:t>CONSTRAINTS</a:t>
            </a: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905636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225d554ee95_0_103"/>
          <p:cNvSpPr txBox="1">
            <a:spLocks noGrp="1"/>
          </p:cNvSpPr>
          <p:nvPr>
            <p:ph type="title"/>
          </p:nvPr>
        </p:nvSpPr>
        <p:spPr>
          <a:xfrm>
            <a:off x="628650" y="273844"/>
            <a:ext cx="7886700" cy="994275"/>
          </a:xfrm>
          <a:prstGeom prst="rect">
            <a:avLst/>
          </a:prstGeom>
        </p:spPr>
        <p:txBody>
          <a:bodyPr spcFirstLastPara="1" wrap="square" lIns="68569" tIns="34275" rIns="68569" bIns="34275" anchor="ctr" anchorCtr="0">
            <a:normAutofit/>
          </a:bodyPr>
          <a:lstStyle/>
          <a:p>
            <a:r>
              <a:rPr lang="en-US" dirty="0"/>
              <a:t>Feedback Summary</a:t>
            </a:r>
            <a:endParaRPr/>
          </a:p>
        </p:txBody>
      </p:sp>
      <p:pic>
        <p:nvPicPr>
          <p:cNvPr id="347" name="Google Shape;347;g225d554ee95_0_103"/>
          <p:cNvPicPr preferRelativeResize="0"/>
          <p:nvPr/>
        </p:nvPicPr>
        <p:blipFill>
          <a:blip r:embed="rId3">
            <a:alphaModFix/>
          </a:blip>
          <a:stretch>
            <a:fillRect/>
          </a:stretch>
        </p:blipFill>
        <p:spPr>
          <a:xfrm>
            <a:off x="114300" y="1382419"/>
            <a:ext cx="7737694" cy="364678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3"/>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dirty="0"/>
              <a:t>Future Scope</a:t>
            </a:r>
            <a:endParaRPr/>
          </a:p>
        </p:txBody>
      </p:sp>
      <p:sp>
        <p:nvSpPr>
          <p:cNvPr id="217" name="Google Shape;217;p23"/>
          <p:cNvSpPr txBox="1">
            <a:spLocks noGrp="1"/>
          </p:cNvSpPr>
          <p:nvPr>
            <p:ph type="body" idx="1"/>
          </p:nvPr>
        </p:nvSpPr>
        <p:spPr>
          <a:xfrm>
            <a:off x="628650" y="1369219"/>
            <a:ext cx="7886700" cy="3263504"/>
          </a:xfrm>
          <a:prstGeom prst="rect">
            <a:avLst/>
          </a:prstGeom>
          <a:noFill/>
          <a:ln>
            <a:noFill/>
          </a:ln>
        </p:spPr>
        <p:txBody>
          <a:bodyPr spcFirstLastPara="1" wrap="square" lIns="68569" tIns="34275" rIns="68569" bIns="34275" anchor="t" anchorCtr="0">
            <a:normAutofit/>
          </a:bodyPr>
          <a:lstStyle/>
          <a:p>
            <a:pPr marL="171450" indent="-171450">
              <a:spcBef>
                <a:spcPts val="0"/>
              </a:spcBef>
              <a:buSzPts val="2800"/>
              <a:buNone/>
            </a:pPr>
            <a:r>
              <a:rPr lang="en-US" sz="1500" dirty="0"/>
              <a:t>The possible future scope of this application will be on mobile platform with following enhancements:</a:t>
            </a:r>
            <a:endParaRPr sz="1500" dirty="0"/>
          </a:p>
          <a:p>
            <a:pPr marL="171450" indent="-171450">
              <a:buSzPts val="2800"/>
            </a:pPr>
            <a:r>
              <a:rPr lang="en-US" sz="1500" dirty="0"/>
              <a:t>Integrating leave management and attendance system.</a:t>
            </a:r>
            <a:endParaRPr sz="1500" dirty="0"/>
          </a:p>
          <a:p>
            <a:pPr marL="171450" indent="-171450">
              <a:buSzPts val="2800"/>
            </a:pPr>
            <a:r>
              <a:rPr lang="en-US" sz="1500" dirty="0"/>
              <a:t>Apply machine learning to generate meaningful trends and results.</a:t>
            </a:r>
            <a:endParaRPr sz="1500" dirty="0"/>
          </a:p>
          <a:p>
            <a:pPr marL="171450" indent="-171450">
              <a:buSzPts val="2800"/>
            </a:pPr>
            <a:r>
              <a:rPr lang="en-US" sz="1500" dirty="0"/>
              <a:t>Integrating complaint system</a:t>
            </a:r>
            <a:endParaRPr sz="15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4"/>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dirty="0" err="1"/>
              <a:t>Refrences</a:t>
            </a:r>
            <a:endParaRPr/>
          </a:p>
        </p:txBody>
      </p:sp>
      <p:sp>
        <p:nvSpPr>
          <p:cNvPr id="223" name="Google Shape;223;p24"/>
          <p:cNvSpPr txBox="1">
            <a:spLocks noGrp="1"/>
          </p:cNvSpPr>
          <p:nvPr>
            <p:ph type="body" idx="1"/>
          </p:nvPr>
        </p:nvSpPr>
        <p:spPr>
          <a:xfrm>
            <a:off x="628650" y="1369219"/>
            <a:ext cx="7886700" cy="3263504"/>
          </a:xfrm>
          <a:prstGeom prst="rect">
            <a:avLst/>
          </a:prstGeom>
          <a:noFill/>
          <a:ln>
            <a:noFill/>
          </a:ln>
        </p:spPr>
        <p:txBody>
          <a:bodyPr spcFirstLastPara="1" wrap="square" lIns="68569" tIns="34275" rIns="68569" bIns="34275" anchor="t" anchorCtr="0">
            <a:normAutofit/>
          </a:bodyPr>
          <a:lstStyle/>
          <a:p>
            <a:pPr marL="171450" indent="-171450">
              <a:spcBef>
                <a:spcPts val="0"/>
              </a:spcBef>
              <a:buSzPts val="2800"/>
            </a:pPr>
            <a:r>
              <a:rPr lang="en-US" sz="1500" dirty="0"/>
              <a:t>Object Oriented Modeling and Design with UML- Michael Blaha, James </a:t>
            </a:r>
            <a:r>
              <a:rPr lang="en-US" sz="1500" dirty="0" err="1"/>
              <a:t>Rambaugh</a:t>
            </a:r>
            <a:r>
              <a:rPr lang="en-US" sz="1500" dirty="0"/>
              <a:t>.</a:t>
            </a:r>
          </a:p>
          <a:p>
            <a:pPr marL="171450" indent="-171450">
              <a:buSzPts val="2800"/>
            </a:pPr>
            <a:r>
              <a:rPr lang="en-US" sz="1500" dirty="0"/>
              <a:t>Software Engineering, Seventh Edition, </a:t>
            </a:r>
            <a:r>
              <a:rPr lang="en-US" sz="1500" dirty="0" err="1"/>
              <a:t>lan</a:t>
            </a:r>
            <a:r>
              <a:rPr lang="en-US" sz="1500" dirty="0"/>
              <a:t> Sommerville.</a:t>
            </a:r>
          </a:p>
          <a:p>
            <a:pPr marL="171450" indent="-171450">
              <a:buSzPts val="2800"/>
            </a:pPr>
            <a:r>
              <a:rPr lang="en-US" sz="1500" dirty="0"/>
              <a:t>Wikipedia - www.wikipedia.com </a:t>
            </a:r>
          </a:p>
          <a:p>
            <a:pPr marL="171450" indent="-171450">
              <a:buSzPts val="2800"/>
            </a:pPr>
            <a:r>
              <a:rPr lang="en-US" sz="1500" dirty="0"/>
              <a:t>MongoDB - </a:t>
            </a:r>
            <a:r>
              <a:rPr lang="en-US" sz="1500" u="sng" dirty="0">
                <a:solidFill>
                  <a:schemeClr val="hlink"/>
                </a:solidFill>
                <a:hlinkClick r:id="rId3"/>
              </a:rPr>
              <a:t>www.mongodb.com</a:t>
            </a:r>
            <a:endParaRPr lang="en-US" sz="1500" dirty="0"/>
          </a:p>
          <a:p>
            <a:pPr marL="171450" indent="-171450">
              <a:buSzPts val="2800"/>
            </a:pPr>
            <a:r>
              <a:rPr lang="en-US" sz="1500" dirty="0"/>
              <a:t>Node.js-www.w3schools.com</a:t>
            </a:r>
          </a:p>
          <a:p>
            <a:pPr marL="171450" indent="-171450">
              <a:buSzPts val="2800"/>
            </a:pPr>
            <a:r>
              <a:rPr lang="en-US" sz="1500" dirty="0"/>
              <a:t>Express.js-www.tutorialspoint.com</a:t>
            </a:r>
          </a:p>
          <a:p>
            <a:pPr marL="171450" indent="-171450">
              <a:buSzPts val="2800"/>
            </a:pPr>
            <a:r>
              <a:rPr lang="en-US" sz="1500" dirty="0"/>
              <a:t>React.js - www.reactjs.org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lvl="0"/>
            <a:r>
              <a:rPr lang="en-US" sz="2800" b="1" dirty="0">
                <a:solidFill>
                  <a:schemeClr val="bg2"/>
                </a:solidFill>
                <a:latin typeface="Times New Roman" panose="02020603050405020304" pitchFamily="18" charset="0"/>
                <a:cs typeface="Times New Roman" panose="02020603050405020304" pitchFamily="18" charset="0"/>
              </a:rPr>
              <a:t>PRESENTATION OUTLINE</a:t>
            </a:r>
            <a:endParaRPr sz="2800" dirty="0"/>
          </a:p>
        </p:txBody>
      </p:sp>
      <p:sp>
        <p:nvSpPr>
          <p:cNvPr id="1900" name="Google Shape;1900;p27"/>
          <p:cNvSpPr txBox="1">
            <a:spLocks noGrp="1"/>
          </p:cNvSpPr>
          <p:nvPr>
            <p:ph type="title" idx="3"/>
          </p:nvPr>
        </p:nvSpPr>
        <p:spPr>
          <a:xfrm>
            <a:off x="87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10</a:t>
            </a:r>
            <a:endParaRPr dirty="0"/>
          </a:p>
        </p:txBody>
      </p:sp>
      <p:sp>
        <p:nvSpPr>
          <p:cNvPr id="1902" name="Google Shape;1902;p27"/>
          <p:cNvSpPr txBox="1">
            <a:spLocks noGrp="1"/>
          </p:cNvSpPr>
          <p:nvPr>
            <p:ph type="title" idx="6"/>
          </p:nvPr>
        </p:nvSpPr>
        <p:spPr>
          <a:xfrm>
            <a:off x="382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11</a:t>
            </a:r>
            <a:endParaRPr dirty="0"/>
          </a:p>
        </p:txBody>
      </p:sp>
      <p:sp>
        <p:nvSpPr>
          <p:cNvPr id="1904" name="Google Shape;1904;p27"/>
          <p:cNvSpPr txBox="1">
            <a:spLocks noGrp="1"/>
          </p:cNvSpPr>
          <p:nvPr>
            <p:ph type="title" idx="8"/>
          </p:nvPr>
        </p:nvSpPr>
        <p:spPr>
          <a:xfrm>
            <a:off x="297337" y="2833230"/>
            <a:ext cx="2331425" cy="671088"/>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smtClean="0">
                <a:solidFill>
                  <a:schemeClr val="tx1"/>
                </a:solidFill>
                <a:latin typeface="Times New Roman" panose="02020603050405020304" pitchFamily="18" charset="0"/>
                <a:cs typeface="Times New Roman" panose="02020603050405020304" pitchFamily="18" charset="0"/>
              </a:rPr>
              <a:t>MODULES</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905" name="Google Shape;1905;p27"/>
          <p:cNvSpPr txBox="1">
            <a:spLocks noGrp="1"/>
          </p:cNvSpPr>
          <p:nvPr>
            <p:ph type="title" idx="9"/>
          </p:nvPr>
        </p:nvSpPr>
        <p:spPr>
          <a:xfrm>
            <a:off x="683250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12</a:t>
            </a:r>
            <a:endParaRPr dirty="0"/>
          </a:p>
        </p:txBody>
      </p:sp>
      <p:sp>
        <p:nvSpPr>
          <p:cNvPr id="11" name="Google Shape;1899;p27"/>
          <p:cNvSpPr txBox="1">
            <a:spLocks noGrp="1"/>
          </p:cNvSpPr>
          <p:nvPr>
            <p:ph type="title" idx="2"/>
          </p:nvPr>
        </p:nvSpPr>
        <p:spPr>
          <a:xfrm>
            <a:off x="3110759" y="2750779"/>
            <a:ext cx="2751212" cy="835989"/>
          </a:xfrm>
          <a:prstGeom prst="rect">
            <a:avLst/>
          </a:prstGeom>
        </p:spPr>
        <p:txBody>
          <a:bodyPr spcFirstLastPara="1" wrap="square" lIns="0" tIns="0" rIns="0" bIns="0" anchor="ctr" anchorCtr="0">
            <a:noAutofit/>
          </a:bodyPr>
          <a:lstStyle/>
          <a:p>
            <a:pPr lvl="0" algn="ctr"/>
            <a:r>
              <a:rPr lang="en-US" sz="2000" dirty="0" smtClean="0">
                <a:solidFill>
                  <a:schemeClr val="tx1"/>
                </a:solidFill>
                <a:latin typeface="Times New Roman" panose="02020603050405020304" pitchFamily="18" charset="0"/>
                <a:cs typeface="Times New Roman" panose="02020603050405020304" pitchFamily="18" charset="0"/>
              </a:rPr>
              <a:t>PROJECT SCREENSHOTS</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2" name="Google Shape;1901;p27"/>
          <p:cNvSpPr txBox="1">
            <a:spLocks noGrp="1"/>
          </p:cNvSpPr>
          <p:nvPr>
            <p:ph type="title" idx="5"/>
          </p:nvPr>
        </p:nvSpPr>
        <p:spPr>
          <a:xfrm>
            <a:off x="6832500" y="2684202"/>
            <a:ext cx="1879143" cy="90256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smtClean="0">
                <a:solidFill>
                  <a:schemeClr val="tx1"/>
                </a:solidFill>
                <a:latin typeface="Times New Roman" panose="02020603050405020304" pitchFamily="18" charset="0"/>
                <a:cs typeface="Times New Roman" panose="02020603050405020304" pitchFamily="18" charset="0"/>
              </a:rPr>
              <a:t>FUTURE SCOPE</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3" name="Google Shape;1904;p27"/>
          <p:cNvSpPr txBox="1">
            <a:spLocks/>
          </p:cNvSpPr>
          <p:nvPr/>
        </p:nvSpPr>
        <p:spPr>
          <a:xfrm>
            <a:off x="7124850" y="810536"/>
            <a:ext cx="2060735" cy="83713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US" sz="2000" dirty="0">
                <a:solidFill>
                  <a:schemeClr val="tx1"/>
                </a:solidFill>
                <a:latin typeface="Times New Roman" panose="02020603050405020304" pitchFamily="18" charset="0"/>
                <a:cs typeface="Times New Roman" panose="02020603050405020304" pitchFamily="18" charset="0"/>
              </a:rPr>
              <a:t>REFERENCE </a:t>
            </a:r>
          </a:p>
        </p:txBody>
      </p:sp>
      <p:cxnSp>
        <p:nvCxnSpPr>
          <p:cNvPr id="16" name="Straight Connector 15"/>
          <p:cNvCxnSpPr/>
          <p:nvPr/>
        </p:nvCxnSpPr>
        <p:spPr>
          <a:xfrm flipV="1">
            <a:off x="8465096" y="1520575"/>
            <a:ext cx="0" cy="44676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8444548" y="1520575"/>
            <a:ext cx="45719" cy="45719"/>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7539848" y="1936522"/>
            <a:ext cx="92524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8442838" y="1898886"/>
            <a:ext cx="45719" cy="45719"/>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389731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507206" y="229519"/>
            <a:ext cx="7886700" cy="994275"/>
          </a:xfrm>
          <a:prstGeom prst="rect">
            <a:avLst/>
          </a:prstGeom>
          <a:noFill/>
          <a:ln>
            <a:noFill/>
          </a:ln>
        </p:spPr>
        <p:txBody>
          <a:bodyPr spcFirstLastPara="1" wrap="square" lIns="68569" tIns="34275" rIns="68569" bIns="34275" anchor="ctr" anchorCtr="0">
            <a:normAutofit/>
          </a:bodyPr>
          <a:lstStyle/>
          <a:p>
            <a:pPr>
              <a:lnSpc>
                <a:spcPct val="107000"/>
              </a:lnSpc>
              <a:buSzPts val="4400"/>
            </a:pPr>
            <a:r>
              <a:rPr lang="en-US" dirty="0"/>
              <a:t>Introduction</a:t>
            </a:r>
            <a:endParaRPr/>
          </a:p>
        </p:txBody>
      </p:sp>
      <p:sp>
        <p:nvSpPr>
          <p:cNvPr id="103" name="Google Shape;103;p4"/>
          <p:cNvSpPr txBox="1">
            <a:spLocks noGrp="1"/>
          </p:cNvSpPr>
          <p:nvPr>
            <p:ph type="body" idx="1"/>
          </p:nvPr>
        </p:nvSpPr>
        <p:spPr>
          <a:xfrm>
            <a:off x="507206" y="1126331"/>
            <a:ext cx="8129700" cy="4845825"/>
          </a:xfrm>
          <a:prstGeom prst="rect">
            <a:avLst/>
          </a:prstGeom>
          <a:noFill/>
          <a:ln>
            <a:noFill/>
          </a:ln>
        </p:spPr>
        <p:txBody>
          <a:bodyPr spcFirstLastPara="1" wrap="square" lIns="68569" tIns="34275" rIns="68569" bIns="34275" anchor="t" anchorCtr="0">
            <a:noAutofit/>
          </a:bodyPr>
          <a:lstStyle/>
          <a:p>
            <a:pPr marL="257175" algn="just">
              <a:lnSpc>
                <a:spcPct val="107000"/>
              </a:lnSpc>
              <a:spcBef>
                <a:spcPts val="0"/>
              </a:spcBef>
              <a:buSzPts val="2000"/>
            </a:pPr>
            <a:r>
              <a:rPr lang="en-US" sz="1500" dirty="0"/>
              <a:t>Using digital feedback software, airport management can hear the voice of each passenger - about airport staff, airport amenities, and general passenger perception about the airport and the flights. It gives you platform to recognize key trends, track repetitive issues and resolve them faster than before. Through our Airport Feedback App, airport management can get 100% more passenger feedback at airports and in airlines, and that too in real-time</a:t>
            </a:r>
          </a:p>
          <a:p>
            <a:pPr marL="257175" algn="just">
              <a:lnSpc>
                <a:spcPct val="107000"/>
              </a:lnSpc>
              <a:spcBef>
                <a:spcPts val="0"/>
              </a:spcBef>
              <a:buSzPts val="2000"/>
            </a:pPr>
            <a:r>
              <a:rPr lang="en-US" sz="1500" dirty="0"/>
              <a:t>We have also included</a:t>
            </a:r>
            <a:r>
              <a:rPr lang="en-US" dirty="0"/>
              <a:t> </a:t>
            </a:r>
            <a:r>
              <a:rPr lang="en-US" sz="1500" dirty="0"/>
              <a:t>visual representations of all the surveys through which it will be easier for the airport management team to understand the survey results. We learned that whenever we want to solve a problem the best way is to look for the solutions around us. We also learned how to work in a team and make use of online project</a:t>
            </a:r>
            <a:endParaRPr dirty="0"/>
          </a:p>
          <a:p>
            <a:pPr marL="257175" algn="just">
              <a:lnSpc>
                <a:spcPct val="107000"/>
              </a:lnSpc>
              <a:spcBef>
                <a:spcPts val="1350"/>
              </a:spcBef>
              <a:buSzPts val="2000"/>
            </a:pPr>
            <a:endParaRPr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5"/>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lnSpc>
                <a:spcPct val="107000"/>
              </a:lnSpc>
              <a:buClr>
                <a:srgbClr val="000000"/>
              </a:buClr>
              <a:buSzPts val="4400"/>
            </a:pPr>
            <a:r>
              <a:rPr lang="en-US" dirty="0">
                <a:solidFill>
                  <a:schemeClr val="bg2"/>
                </a:solidFill>
              </a:rPr>
              <a:t>Purpose</a:t>
            </a:r>
            <a:endParaRPr>
              <a:solidFill>
                <a:schemeClr val="bg2"/>
              </a:solidFill>
            </a:endParaRPr>
          </a:p>
        </p:txBody>
      </p:sp>
      <p:sp>
        <p:nvSpPr>
          <p:cNvPr id="109" name="Google Shape;109;p5"/>
          <p:cNvSpPr txBox="1">
            <a:spLocks noGrp="1"/>
          </p:cNvSpPr>
          <p:nvPr>
            <p:ph type="body" idx="1"/>
          </p:nvPr>
        </p:nvSpPr>
        <p:spPr>
          <a:xfrm>
            <a:off x="628650" y="1470713"/>
            <a:ext cx="8047350" cy="3224250"/>
          </a:xfrm>
          <a:prstGeom prst="rect">
            <a:avLst/>
          </a:prstGeom>
          <a:noFill/>
          <a:ln>
            <a:noFill/>
          </a:ln>
        </p:spPr>
        <p:txBody>
          <a:bodyPr spcFirstLastPara="1" wrap="square" lIns="68569" tIns="34275" rIns="68569" bIns="34275" anchor="t" anchorCtr="0">
            <a:normAutofit/>
          </a:bodyPr>
          <a:lstStyle/>
          <a:p>
            <a:pPr marL="257175">
              <a:spcBef>
                <a:spcPts val="0"/>
              </a:spcBef>
            </a:pPr>
            <a:r>
              <a:rPr lang="en-US" sz="1500" dirty="0">
                <a:solidFill>
                  <a:schemeClr val="tx1"/>
                </a:solidFill>
              </a:rPr>
              <a:t>Using digital feedback software, you can hear the voice of each passenger - about airport staff, airport amenities and general passenger perception about the airport and about the flights. </a:t>
            </a:r>
            <a:r>
              <a:rPr lang="en-US" sz="1500" dirty="0">
                <a:solidFill>
                  <a:schemeClr val="tx1"/>
                </a:solidFill>
              </a:rPr>
              <a:t>It gives </a:t>
            </a:r>
            <a:r>
              <a:rPr lang="en-US" sz="1500" dirty="0" err="1" smtClean="0">
                <a:solidFill>
                  <a:schemeClr val="tx1"/>
                </a:solidFill>
              </a:rPr>
              <a:t>yaou</a:t>
            </a:r>
            <a:r>
              <a:rPr lang="en-US" sz="1500" dirty="0" smtClean="0">
                <a:solidFill>
                  <a:schemeClr val="tx1"/>
                </a:solidFill>
              </a:rPr>
              <a:t> </a:t>
            </a:r>
            <a:r>
              <a:rPr lang="en-US" sz="1500" dirty="0">
                <a:solidFill>
                  <a:schemeClr val="tx1"/>
                </a:solidFill>
              </a:rPr>
              <a:t>a platform to recognize key trends, track repetitive issues and resolve them faster than before. </a:t>
            </a:r>
          </a:p>
          <a:p>
            <a:pPr marL="257175">
              <a:spcBef>
                <a:spcPts val="0"/>
              </a:spcBef>
            </a:pPr>
            <a:endParaRPr lang="en-US" sz="1500" dirty="0">
              <a:solidFill>
                <a:schemeClr val="tx1"/>
              </a:solidFill>
            </a:endParaRPr>
          </a:p>
          <a:p>
            <a:pPr marL="257175">
              <a:spcBef>
                <a:spcPts val="0"/>
              </a:spcBef>
            </a:pPr>
            <a:r>
              <a:rPr lang="en-US" sz="1500" dirty="0">
                <a:solidFill>
                  <a:schemeClr val="tx1"/>
                </a:solidFill>
              </a:rPr>
              <a:t>100% more passenger feedback at airports and in airlines Real-time passenger feedback Resolve passenger issues faster than before Track staff and teller performance at airports and airlines Compare passenger satisfaction different touch-points Improve passenger delight and happiness</a:t>
            </a:r>
            <a:endParaRPr sz="1500"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6"/>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r>
              <a:rPr lang="en-US" dirty="0"/>
              <a:t>Existing System</a:t>
            </a:r>
            <a:endParaRPr/>
          </a:p>
        </p:txBody>
      </p:sp>
      <p:sp>
        <p:nvSpPr>
          <p:cNvPr id="115" name="Google Shape;115;p6"/>
          <p:cNvSpPr txBox="1">
            <a:spLocks noGrp="1"/>
          </p:cNvSpPr>
          <p:nvPr>
            <p:ph type="body" idx="1"/>
          </p:nvPr>
        </p:nvSpPr>
        <p:spPr>
          <a:xfrm>
            <a:off x="628650" y="1369219"/>
            <a:ext cx="7886700" cy="3263504"/>
          </a:xfrm>
          <a:prstGeom prst="rect">
            <a:avLst/>
          </a:prstGeom>
          <a:noFill/>
          <a:ln>
            <a:noFill/>
          </a:ln>
        </p:spPr>
        <p:txBody>
          <a:bodyPr spcFirstLastPara="1" wrap="square" lIns="68569" tIns="34275" rIns="68569" bIns="34275" anchor="t" anchorCtr="0">
            <a:normAutofit/>
          </a:bodyPr>
          <a:lstStyle/>
          <a:p>
            <a:pPr marL="0" indent="0">
              <a:spcBef>
                <a:spcPts val="0"/>
              </a:spcBef>
              <a:buNone/>
            </a:pPr>
            <a:r>
              <a:rPr lang="en-US" sz="1500" dirty="0"/>
              <a:t>The available systems has only printed forms and they need to be filled physically using pen or pencil and some of the online forms doesn't have department specific feedback forms. They just display a single feedback form which includes all the departments.</a:t>
            </a:r>
            <a:endParaRPr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7"/>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dirty="0"/>
              <a:t>Proposed System</a:t>
            </a:r>
            <a:endParaRPr/>
          </a:p>
        </p:txBody>
      </p:sp>
      <p:sp>
        <p:nvSpPr>
          <p:cNvPr id="121" name="Google Shape;121;p7"/>
          <p:cNvSpPr txBox="1">
            <a:spLocks noGrp="1"/>
          </p:cNvSpPr>
          <p:nvPr>
            <p:ph type="body" idx="1"/>
          </p:nvPr>
        </p:nvSpPr>
        <p:spPr>
          <a:xfrm>
            <a:off x="628650" y="1369219"/>
            <a:ext cx="7886700" cy="3263504"/>
          </a:xfrm>
          <a:prstGeom prst="rect">
            <a:avLst/>
          </a:prstGeom>
          <a:noFill/>
          <a:ln>
            <a:noFill/>
          </a:ln>
        </p:spPr>
        <p:txBody>
          <a:bodyPr spcFirstLastPara="1" wrap="square" lIns="68569" tIns="34275" rIns="68569" bIns="34275" anchor="t" anchorCtr="0">
            <a:normAutofit/>
          </a:bodyPr>
          <a:lstStyle/>
          <a:p>
            <a:pPr marL="171450" indent="-171450">
              <a:spcBef>
                <a:spcPts val="0"/>
              </a:spcBef>
              <a:buSzPts val="2800"/>
            </a:pPr>
            <a:r>
              <a:rPr lang="en-US" sz="1500" dirty="0"/>
              <a:t>The proposed system is intranet based system so passengers can also participate in viewing their belongings.</a:t>
            </a:r>
            <a:endParaRPr sz="1500" dirty="0"/>
          </a:p>
          <a:p>
            <a:pPr marL="171450" indent="-171450">
              <a:buSzPts val="2800"/>
            </a:pPr>
            <a:r>
              <a:rPr lang="en-US" sz="1500" dirty="0"/>
              <a:t>The proposed provides detail general information about the passengers along with their personal/basic information and their arrival and destination places.</a:t>
            </a:r>
            <a:endParaRPr sz="1500" dirty="0"/>
          </a:p>
        </p:txBody>
      </p:sp>
    </p:spTree>
  </p:cSld>
  <p:clrMapOvr>
    <a:masterClrMapping/>
  </p:clrMapOvr>
</p:sld>
</file>

<file path=ppt/theme/theme1.xml><?xml version="1.0" encoding="utf-8"?>
<a:theme xmlns:a="http://schemas.openxmlformats.org/drawingml/2006/main"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1406</TotalTime>
  <Words>1589</Words>
  <Application>Microsoft Office PowerPoint</Application>
  <PresentationFormat>On-screen Show (16:9)</PresentationFormat>
  <Paragraphs>178</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Times New Roman</vt:lpstr>
      <vt:lpstr>Roboto</vt:lpstr>
      <vt:lpstr>Bebas Neue</vt:lpstr>
      <vt:lpstr>Wingdings</vt:lpstr>
      <vt:lpstr>Calibri</vt:lpstr>
      <vt:lpstr>Computer Science Proposal by Slidesgo</vt:lpstr>
      <vt:lpstr>SMART APP FOR  AIRPORT FEEDBACK</vt:lpstr>
      <vt:lpstr>PRESENTATION OUTLINE</vt:lpstr>
      <vt:lpstr>PRESENTATION OUTLINE</vt:lpstr>
      <vt:lpstr>PRESENTATION OUTLINE</vt:lpstr>
      <vt:lpstr>PRESENTATION OUTLINE</vt:lpstr>
      <vt:lpstr>Introduction</vt:lpstr>
      <vt:lpstr>Purpose</vt:lpstr>
      <vt:lpstr>Existing System</vt:lpstr>
      <vt:lpstr>Proposed System</vt:lpstr>
      <vt:lpstr>Proposed System</vt:lpstr>
      <vt:lpstr>Scope</vt:lpstr>
      <vt:lpstr>System Requirements</vt:lpstr>
      <vt:lpstr>User Characteristics</vt:lpstr>
      <vt:lpstr>Constraints</vt:lpstr>
      <vt:lpstr>Assumption &amp; Dependencies</vt:lpstr>
      <vt:lpstr>Technologies Used</vt:lpstr>
      <vt:lpstr>System Architecture</vt:lpstr>
      <vt:lpstr>Modules</vt:lpstr>
      <vt:lpstr> Module - 1:</vt:lpstr>
      <vt:lpstr>Module - 2:</vt:lpstr>
      <vt:lpstr>Module - 2:</vt:lpstr>
      <vt:lpstr>Module - 3:</vt:lpstr>
      <vt:lpstr>Module - 4:</vt:lpstr>
      <vt:lpstr>Use Case</vt:lpstr>
      <vt:lpstr>Test Case</vt:lpstr>
      <vt:lpstr>Screenshots</vt:lpstr>
      <vt:lpstr>About</vt:lpstr>
      <vt:lpstr>Admin Login</vt:lpstr>
      <vt:lpstr>Admin Interface</vt:lpstr>
      <vt:lpstr>Admin Interface</vt:lpstr>
      <vt:lpstr>Admin Interface</vt:lpstr>
      <vt:lpstr>Admin Interface</vt:lpstr>
      <vt:lpstr>Client Login</vt:lpstr>
      <vt:lpstr>Client Interface</vt:lpstr>
      <vt:lpstr>Client Interface</vt:lpstr>
      <vt:lpstr>Review Interface</vt:lpstr>
      <vt:lpstr>Error Pop-up</vt:lpstr>
      <vt:lpstr>Feedback Message Interface</vt:lpstr>
      <vt:lpstr>Feedback Submission Pop-up</vt:lpstr>
      <vt:lpstr>Feedback Summary</vt:lpstr>
      <vt:lpstr>Future Scope</vt:lpstr>
      <vt:lpstr>Refrences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OF PHISHING WEBSITES USING MACHINE LEARNING</dc:title>
  <dc:creator>Sujal Somani</dc:creator>
  <cp:lastModifiedBy>Yuvraj</cp:lastModifiedBy>
  <cp:revision>80</cp:revision>
  <dcterms:modified xsi:type="dcterms:W3CDTF">2023-06-02T04:12:16Z</dcterms:modified>
</cp:coreProperties>
</file>